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8"/>
  </p:notesMasterIdLst>
  <p:handoutMasterIdLst>
    <p:handoutMasterId r:id="rId59"/>
  </p:handoutMasterIdLst>
  <p:sldIdLst>
    <p:sldId id="854" r:id="rId5"/>
    <p:sldId id="1255" r:id="rId6"/>
    <p:sldId id="1030" r:id="rId7"/>
    <p:sldId id="1031" r:id="rId8"/>
    <p:sldId id="1068" r:id="rId9"/>
    <p:sldId id="767" r:id="rId10"/>
    <p:sldId id="1048" r:id="rId11"/>
    <p:sldId id="1072" r:id="rId12"/>
    <p:sldId id="1246" r:id="rId13"/>
    <p:sldId id="1247" r:id="rId14"/>
    <p:sldId id="1244" r:id="rId15"/>
    <p:sldId id="1243" r:id="rId16"/>
    <p:sldId id="1245" r:id="rId17"/>
    <p:sldId id="1050" r:id="rId18"/>
    <p:sldId id="1051" r:id="rId19"/>
    <p:sldId id="783" r:id="rId20"/>
    <p:sldId id="784" r:id="rId21"/>
    <p:sldId id="1052" r:id="rId22"/>
    <p:sldId id="1054" r:id="rId23"/>
    <p:sldId id="668" r:id="rId24"/>
    <p:sldId id="1248" r:id="rId25"/>
    <p:sldId id="1249" r:id="rId26"/>
    <p:sldId id="1061" r:id="rId27"/>
    <p:sldId id="1056" r:id="rId28"/>
    <p:sldId id="1057" r:id="rId29"/>
    <p:sldId id="1058" r:id="rId30"/>
    <p:sldId id="1059" r:id="rId31"/>
    <p:sldId id="271" r:id="rId32"/>
    <p:sldId id="278" r:id="rId33"/>
    <p:sldId id="1250" r:id="rId34"/>
    <p:sldId id="1060" r:id="rId35"/>
    <p:sldId id="1063" r:id="rId36"/>
    <p:sldId id="1064" r:id="rId37"/>
    <p:sldId id="1065" r:id="rId38"/>
    <p:sldId id="1251" r:id="rId39"/>
    <p:sldId id="1029" r:id="rId40"/>
    <p:sldId id="1033" r:id="rId41"/>
    <p:sldId id="1032" r:id="rId42"/>
    <p:sldId id="344" r:id="rId43"/>
    <p:sldId id="345" r:id="rId44"/>
    <p:sldId id="380" r:id="rId45"/>
    <p:sldId id="1252" r:id="rId46"/>
    <p:sldId id="1253" r:id="rId47"/>
    <p:sldId id="1254" r:id="rId48"/>
    <p:sldId id="1071" r:id="rId49"/>
    <p:sldId id="1042" r:id="rId50"/>
    <p:sldId id="1043" r:id="rId51"/>
    <p:sldId id="1053" r:id="rId52"/>
    <p:sldId id="1044" r:id="rId53"/>
    <p:sldId id="1045" r:id="rId54"/>
    <p:sldId id="1046" r:id="rId55"/>
    <p:sldId id="1047" r:id="rId56"/>
    <p:sldId id="1067" r:id="rId5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01"/>
    <p:restoredTop sz="96860"/>
  </p:normalViewPr>
  <p:slideViewPr>
    <p:cSldViewPr snapToObjects="1">
      <p:cViewPr varScale="1">
        <p:scale>
          <a:sx n="212" d="100"/>
          <a:sy n="212" d="100"/>
        </p:scale>
        <p:origin x="72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10/15/21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2520838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53061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154103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91152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71403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271992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380590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77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154413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10/15/21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10/15/21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10/15/21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0143296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0" r:id="rId8"/>
    <p:sldLayoutId id="2147493591" r:id="rId9"/>
    <p:sldLayoutId id="214749359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progress.com/bundle/pas-for-openedge-administration-117/page/Overview-of-HTTP-sessions.html"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1.emf"/><Relationship Id="rId3" Type="http://schemas.openxmlformats.org/officeDocument/2006/relationships/image" Target="../media/image22.png"/><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pycharm/" TargetMode="External"/><Relationship Id="rId2" Type="http://schemas.openxmlformats.org/officeDocument/2006/relationships/hyperlink" Target="https://www.serverless.com/framework/docs/providers/aws/guide/intro"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flask-dance.readthedocs.io/en/latest/"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hyperlink" Target="https://developer.mozilla.org/en-US/docs/Web/API/Fetch_API" TargetMode="Externa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hyperlink" Target="https://en.wikipedia.org/wiki/Hypermedia"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6: </a:t>
            </a:r>
            <a:r>
              <a:rPr lang="en-US" altLang="en-US" sz="3200" i="1" dirty="0" err="1">
                <a:solidFill>
                  <a:srgbClr val="FFFF00"/>
                </a:solidFill>
              </a:rPr>
              <a:t>Middleare</a:t>
            </a:r>
            <a:r>
              <a:rPr lang="en-US" altLang="en-US" sz="3200" i="1" dirty="0">
                <a:solidFill>
                  <a:srgbClr val="FFFF00"/>
                </a:solidFill>
              </a:rPr>
              <a:t>, APIGW, Lambda, SSO, Events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69722-4EE6-3D4B-86CE-199891E3163D}"/>
              </a:ext>
            </a:extLst>
          </p:cNvPr>
          <p:cNvSpPr>
            <a:spLocks noGrp="1"/>
          </p:cNvSpPr>
          <p:nvPr>
            <p:ph type="title"/>
          </p:nvPr>
        </p:nvSpPr>
        <p:spPr/>
        <p:txBody>
          <a:bodyPr/>
          <a:lstStyle/>
          <a:p>
            <a:r>
              <a:rPr lang="en-US" dirty="0"/>
              <a:t>An Execution</a:t>
            </a:r>
          </a:p>
        </p:txBody>
      </p:sp>
      <p:pic>
        <p:nvPicPr>
          <p:cNvPr id="4" name="Picture 3">
            <a:extLst>
              <a:ext uri="{FF2B5EF4-FFF2-40B4-BE49-F238E27FC236}">
                <a16:creationId xmlns:a16="http://schemas.microsoft.com/office/drawing/2014/main" id="{2F4FD5D0-F47D-ED40-AC21-5A9E2A05F3E5}"/>
              </a:ext>
            </a:extLst>
          </p:cNvPr>
          <p:cNvPicPr>
            <a:picLocks noChangeAspect="1"/>
          </p:cNvPicPr>
          <p:nvPr/>
        </p:nvPicPr>
        <p:blipFill>
          <a:blip r:embed="rId2"/>
          <a:stretch>
            <a:fillRect/>
          </a:stretch>
        </p:blipFill>
        <p:spPr>
          <a:xfrm>
            <a:off x="381000" y="580390"/>
            <a:ext cx="7467600" cy="3982720"/>
          </a:xfrm>
          <a:prstGeom prst="rect">
            <a:avLst/>
          </a:prstGeom>
        </p:spPr>
      </p:pic>
    </p:spTree>
    <p:extLst>
      <p:ext uri="{BB962C8B-B14F-4D97-AF65-F5344CB8AC3E}">
        <p14:creationId xmlns:p14="http://schemas.microsoft.com/office/powerpoint/2010/main" val="8908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DC08C5-4BEC-8042-9FA4-8DECD658F56A}"/>
              </a:ext>
            </a:extLst>
          </p:cNvPr>
          <p:cNvSpPr>
            <a:spLocks noGrp="1"/>
          </p:cNvSpPr>
          <p:nvPr>
            <p:ph idx="1"/>
          </p:nvPr>
        </p:nvSpPr>
        <p:spPr/>
        <p:txBody>
          <a:bodyPr/>
          <a:lstStyle/>
          <a:p>
            <a:r>
              <a:rPr lang="en-US" sz="1600" dirty="0"/>
              <a:t>There are similar design issue for microservice applications.</a:t>
            </a:r>
          </a:p>
          <a:p>
            <a:r>
              <a:rPr lang="en-US" sz="1600" dirty="0"/>
              <a:t>There is conversation state, e.g.</a:t>
            </a:r>
          </a:p>
          <a:p>
            <a:pPr lvl="1"/>
            <a:r>
              <a:rPr lang="en-US" sz="1400" dirty="0"/>
              <a:t>Did the client create a shopping cart?</a:t>
            </a:r>
          </a:p>
          <a:p>
            <a:pPr lvl="1"/>
            <a:r>
              <a:rPr lang="en-US" sz="1400" dirty="0"/>
              <a:t>Did the client choose a preferred store?</a:t>
            </a:r>
          </a:p>
          <a:p>
            <a:pPr lvl="1"/>
            <a:r>
              <a:rPr lang="en-US" sz="1400" dirty="0"/>
              <a:t>etc.</a:t>
            </a:r>
            <a:br>
              <a:rPr lang="en-US" sz="1400" dirty="0"/>
            </a:br>
            <a:endParaRPr lang="en-US" sz="1400" dirty="0"/>
          </a:p>
          <a:p>
            <a:endParaRPr lang="en-US" sz="1600" dirty="0"/>
          </a:p>
          <a:p>
            <a:endParaRPr lang="en-US" sz="1600" dirty="0"/>
          </a:p>
          <a:p>
            <a:endParaRPr lang="en-US" sz="1600" dirty="0"/>
          </a:p>
          <a:p>
            <a:endParaRPr lang="en-US" sz="1600" dirty="0"/>
          </a:p>
          <a:p>
            <a:r>
              <a:rPr lang="en-US" sz="1600" dirty="0"/>
              <a:t>Prior technologies maintained the conversation on the server, e.g. </a:t>
            </a:r>
            <a:r>
              <a:rPr lang="en-US" sz="1600" dirty="0" err="1"/>
              <a:t>HttpSession</a:t>
            </a:r>
            <a:r>
              <a:rPr lang="en-US" sz="1600" dirty="0"/>
              <a:t>.</a:t>
            </a:r>
            <a:br>
              <a:rPr lang="en-US" sz="1600" dirty="0"/>
            </a:br>
            <a:r>
              <a:rPr lang="en-US" sz="1050" dirty="0"/>
              <a:t>(</a:t>
            </a:r>
            <a:r>
              <a:rPr lang="en-US" sz="1050" dirty="0">
                <a:hlinkClick r:id="rId2"/>
              </a:rPr>
              <a:t>https://docs.progress.com/bundle/pas-for-openedge-administration-117/page/Overview-of-HTTP-sessions.html</a:t>
            </a:r>
            <a:r>
              <a:rPr lang="en-US" sz="1050" dirty="0"/>
              <a:t>)</a:t>
            </a:r>
            <a:endParaRPr lang="en-US" sz="1600" dirty="0"/>
          </a:p>
          <a:p>
            <a:r>
              <a:rPr lang="en-US" sz="1600" dirty="0"/>
              <a:t>Stateless with respect to conversations has much better scalability and availability.</a:t>
            </a:r>
          </a:p>
          <a:p>
            <a:r>
              <a:rPr lang="en-US" sz="1600" dirty="0"/>
              <a:t>Show in demo (demo-flask). Mention Cookie is default but headers also work if the client application</a:t>
            </a:r>
            <a:br>
              <a:rPr lang="en-US" sz="1600" dirty="0"/>
            </a:br>
            <a:r>
              <a:rPr lang="en-US" sz="1600" dirty="0"/>
              <a:t>understand and uses the header. (Also, show header in Postman)</a:t>
            </a:r>
          </a:p>
        </p:txBody>
      </p:sp>
      <p:sp>
        <p:nvSpPr>
          <p:cNvPr id="3" name="Title 2">
            <a:extLst>
              <a:ext uri="{FF2B5EF4-FFF2-40B4-BE49-F238E27FC236}">
                <a16:creationId xmlns:a16="http://schemas.microsoft.com/office/drawing/2014/main" id="{81A40AD8-ABDE-024A-BFF5-CB28358F63A6}"/>
              </a:ext>
            </a:extLst>
          </p:cNvPr>
          <p:cNvSpPr>
            <a:spLocks noGrp="1"/>
          </p:cNvSpPr>
          <p:nvPr>
            <p:ph type="title"/>
          </p:nvPr>
        </p:nvSpPr>
        <p:spPr/>
        <p:txBody>
          <a:bodyPr/>
          <a:lstStyle/>
          <a:p>
            <a:r>
              <a:rPr lang="en-US" dirty="0"/>
              <a:t>Stateless</a:t>
            </a:r>
          </a:p>
        </p:txBody>
      </p:sp>
      <p:pic>
        <p:nvPicPr>
          <p:cNvPr id="4" name="Picture 3">
            <a:extLst>
              <a:ext uri="{FF2B5EF4-FFF2-40B4-BE49-F238E27FC236}">
                <a16:creationId xmlns:a16="http://schemas.microsoft.com/office/drawing/2014/main" id="{51CEED6E-FD2F-8B46-AE31-CBDEDC9CFCFE}"/>
              </a:ext>
            </a:extLst>
          </p:cNvPr>
          <p:cNvPicPr>
            <a:picLocks noChangeAspect="1"/>
          </p:cNvPicPr>
          <p:nvPr/>
        </p:nvPicPr>
        <p:blipFill>
          <a:blip r:embed="rId3"/>
          <a:stretch>
            <a:fillRect/>
          </a:stretch>
        </p:blipFill>
        <p:spPr>
          <a:xfrm>
            <a:off x="236741" y="1917696"/>
            <a:ext cx="5509683" cy="1085850"/>
          </a:xfrm>
          <a:prstGeom prst="rect">
            <a:avLst/>
          </a:prstGeom>
        </p:spPr>
      </p:pic>
      <p:sp>
        <p:nvSpPr>
          <p:cNvPr id="6" name="TextBox 5">
            <a:extLst>
              <a:ext uri="{FF2B5EF4-FFF2-40B4-BE49-F238E27FC236}">
                <a16:creationId xmlns:a16="http://schemas.microsoft.com/office/drawing/2014/main" id="{A45F6211-5310-1F4F-86A8-7BA3B727B3F0}"/>
              </a:ext>
            </a:extLst>
          </p:cNvPr>
          <p:cNvSpPr txBox="1"/>
          <p:nvPr/>
        </p:nvSpPr>
        <p:spPr>
          <a:xfrm>
            <a:off x="152400" y="3026666"/>
            <a:ext cx="6423102" cy="246221"/>
          </a:xfrm>
          <a:prstGeom prst="rect">
            <a:avLst/>
          </a:prstGeom>
          <a:noFill/>
        </p:spPr>
        <p:txBody>
          <a:bodyPr wrap="square">
            <a:spAutoFit/>
          </a:bodyPr>
          <a:lstStyle/>
          <a:p>
            <a:r>
              <a:rPr lang="en-US" sz="1000" dirty="0"/>
              <a:t>https://</a:t>
            </a:r>
            <a:r>
              <a:rPr lang="en-US" sz="1000" dirty="0" err="1"/>
              <a:t>docs.progress.com</a:t>
            </a:r>
            <a:r>
              <a:rPr lang="en-US" sz="1000" dirty="0"/>
              <a:t>/bundle/pas-for-openedge-administration-117/page/Overview-of-HTTP-</a:t>
            </a:r>
            <a:r>
              <a:rPr lang="en-US" sz="1000" dirty="0" err="1"/>
              <a:t>sessions.html</a:t>
            </a:r>
            <a:endParaRPr lang="en-US" sz="1000" dirty="0"/>
          </a:p>
        </p:txBody>
      </p:sp>
      <p:pic>
        <p:nvPicPr>
          <p:cNvPr id="7" name="Picture 6">
            <a:extLst>
              <a:ext uri="{FF2B5EF4-FFF2-40B4-BE49-F238E27FC236}">
                <a16:creationId xmlns:a16="http://schemas.microsoft.com/office/drawing/2014/main" id="{8F7E9682-2E2D-6E4B-AEAE-A967E899333A}"/>
              </a:ext>
            </a:extLst>
          </p:cNvPr>
          <p:cNvPicPr>
            <a:picLocks noChangeAspect="1"/>
          </p:cNvPicPr>
          <p:nvPr/>
        </p:nvPicPr>
        <p:blipFill>
          <a:blip r:embed="rId4"/>
          <a:stretch>
            <a:fillRect/>
          </a:stretch>
        </p:blipFill>
        <p:spPr>
          <a:xfrm>
            <a:off x="6248401" y="1125943"/>
            <a:ext cx="2667000" cy="1445342"/>
          </a:xfrm>
          <a:prstGeom prst="rect">
            <a:avLst/>
          </a:prstGeom>
        </p:spPr>
      </p:pic>
    </p:spTree>
    <p:extLst>
      <p:ext uri="{BB962C8B-B14F-4D97-AF65-F5344CB8AC3E}">
        <p14:creationId xmlns:p14="http://schemas.microsoft.com/office/powerpoint/2010/main" val="243934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10" name="TextBox 11">
            <a:extLst>
              <a:ext uri="{FF2B5EF4-FFF2-40B4-BE49-F238E27FC236}">
                <a16:creationId xmlns:a16="http://schemas.microsoft.com/office/drawing/2014/main" id="{533EC747-E64A-AC4C-AC6A-4A6F4F40861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0895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338186237"/>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not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in environment variables.</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
        <p:nvSpPr>
          <p:cNvPr id="4" name="TextBox 3">
            <a:extLst>
              <a:ext uri="{FF2B5EF4-FFF2-40B4-BE49-F238E27FC236}">
                <a16:creationId xmlns:a16="http://schemas.microsoft.com/office/drawing/2014/main" id="{76688ABC-4659-484E-9A40-BCA0BA5CFD52}"/>
              </a:ext>
            </a:extLst>
          </p:cNvPr>
          <p:cNvSpPr txBox="1"/>
          <p:nvPr/>
        </p:nvSpPr>
        <p:spPr>
          <a:xfrm>
            <a:off x="6307078" y="2876550"/>
            <a:ext cx="2670603" cy="1200329"/>
          </a:xfrm>
          <a:prstGeom prst="rect">
            <a:avLst/>
          </a:prstGeom>
          <a:noFill/>
        </p:spPr>
        <p:txBody>
          <a:bodyPr wrap="none" rtlCol="0">
            <a:spAutoFit/>
          </a:bodyPr>
          <a:lstStyle/>
          <a:p>
            <a:pPr marL="285750" indent="-285750">
              <a:buFont typeface="Arial" panose="020B0604020202020204" pitchFamily="34" charset="0"/>
              <a:buChar char="•"/>
            </a:pPr>
            <a:r>
              <a:rPr lang="en-US" dirty="0"/>
              <a:t>I will demo middleware</a:t>
            </a:r>
            <a:br>
              <a:rPr lang="en-US" dirty="0"/>
            </a:br>
            <a:r>
              <a:rPr lang="en-US" dirty="0"/>
              <a:t>and webhook today.</a:t>
            </a:r>
          </a:p>
          <a:p>
            <a:pPr marL="285750" indent="-285750">
              <a:buFont typeface="Arial" panose="020B0604020202020204" pitchFamily="34" charset="0"/>
              <a:buChar char="•"/>
            </a:pPr>
            <a:r>
              <a:rPr lang="en-US" dirty="0"/>
              <a:t>Your project will use</a:t>
            </a:r>
            <a:br>
              <a:rPr lang="en-US" dirty="0"/>
            </a:br>
            <a:r>
              <a:rPr lang="en-US" dirty="0"/>
              <a:t>middleware and SNS.</a:t>
            </a:r>
          </a:p>
        </p:txBody>
      </p:sp>
      <p:cxnSp>
        <p:nvCxnSpPr>
          <p:cNvPr id="6" name="Straight Arrow Connector 5">
            <a:extLst>
              <a:ext uri="{FF2B5EF4-FFF2-40B4-BE49-F238E27FC236}">
                <a16:creationId xmlns:a16="http://schemas.microsoft.com/office/drawing/2014/main" id="{C191179A-30D4-0C44-8932-DF59CECF7B17}"/>
              </a:ext>
            </a:extLst>
          </p:cNvPr>
          <p:cNvCxnSpPr/>
          <p:nvPr/>
        </p:nvCxnSpPr>
        <p:spPr>
          <a:xfrm flipH="1">
            <a:off x="4558081" y="3333750"/>
            <a:ext cx="1918919"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879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72F6479-BC64-D945-A6B3-D0ABA084117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9961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8134-040B-D841-8977-A001C5FBC790}"/>
              </a:ext>
            </a:extLst>
          </p:cNvPr>
          <p:cNvSpPr>
            <a:spLocks noGrp="1"/>
          </p:cNvSpPr>
          <p:nvPr>
            <p:ph type="title"/>
          </p:nvPr>
        </p:nvSpPr>
        <p:spPr/>
        <p:txBody>
          <a:bodyPr/>
          <a:lstStyle/>
          <a:p>
            <a:r>
              <a:rPr lang="en-US" dirty="0"/>
              <a:t>Go To </a:t>
            </a:r>
            <a:r>
              <a:rPr lang="en-US" dirty="0" err="1"/>
              <a:t>CourseWorks</a:t>
            </a:r>
            <a:r>
              <a:rPr lang="en-US" dirty="0"/>
              <a:t> – Attendance Exam</a:t>
            </a:r>
          </a:p>
        </p:txBody>
      </p:sp>
      <p:sp>
        <p:nvSpPr>
          <p:cNvPr id="3" name="Content Placeholder 2">
            <a:extLst>
              <a:ext uri="{FF2B5EF4-FFF2-40B4-BE49-F238E27FC236}">
                <a16:creationId xmlns:a16="http://schemas.microsoft.com/office/drawing/2014/main" id="{29648CEE-5FAD-5749-93C6-CF7853AD899C}"/>
              </a:ext>
            </a:extLst>
          </p:cNvPr>
          <p:cNvSpPr>
            <a:spLocks noGrp="1"/>
          </p:cNvSpPr>
          <p:nvPr>
            <p:ph idx="1"/>
          </p:nvPr>
        </p:nvSpPr>
        <p:spPr/>
        <p:txBody>
          <a:bodyPr/>
          <a:lstStyle/>
          <a:p>
            <a:r>
              <a:rPr lang="en-US" sz="5400" dirty="0"/>
              <a:t>X12983P</a:t>
            </a:r>
          </a:p>
        </p:txBody>
      </p:sp>
      <p:sp>
        <p:nvSpPr>
          <p:cNvPr id="4" name="Content Placeholder 3">
            <a:extLst>
              <a:ext uri="{FF2B5EF4-FFF2-40B4-BE49-F238E27FC236}">
                <a16:creationId xmlns:a16="http://schemas.microsoft.com/office/drawing/2014/main" id="{1C7AB197-3444-674B-BE07-A4E2818AA78E}"/>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707441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3"/>
          <a:stretch>
            <a:fillRect/>
          </a:stretch>
        </p:blipFill>
        <p:spPr>
          <a:xfrm>
            <a:off x="4480062" y="2064440"/>
            <a:ext cx="4663938" cy="2353763"/>
          </a:xfrm>
          <a:prstGeom prst="rect">
            <a:avLst/>
          </a:prstGeom>
        </p:spPr>
      </p:pic>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400" dirty="0"/>
              <a:t>For microservices:</a:t>
            </a:r>
          </a:p>
          <a:p>
            <a:pPr marL="628650" lvl="1" indent="-228600"/>
            <a:r>
              <a:rPr lang="en-US" sz="1200" dirty="0"/>
              <a:t>It support loose coupling for application evolution and agility.</a:t>
            </a:r>
          </a:p>
          <a:p>
            <a:pPr marL="628650" lvl="1" indent="-228600"/>
            <a:r>
              <a:rPr lang="en-US" sz="1200" dirty="0"/>
              <a:t>I can add and evolve services without modifying</a:t>
            </a:r>
            <a:br>
              <a:rPr lang="en-US" sz="1200" dirty="0"/>
            </a:br>
            <a:r>
              <a:rPr lang="en-US" sz="1200" dirty="0"/>
              <a:t>the the base services.</a:t>
            </a:r>
          </a:p>
          <a:p>
            <a:pPr marL="628650" lvl="1" indent="-228600"/>
            <a:r>
              <a:rPr lang="en-US" sz="1200" dirty="0"/>
              <a:t>For example,</a:t>
            </a:r>
          </a:p>
          <a:p>
            <a:pPr marL="1028700" lvl="2"/>
            <a:r>
              <a:rPr lang="en-US" sz="1000" dirty="0"/>
              <a:t>If creating a customer service </a:t>
            </a:r>
            <a:r>
              <a:rPr lang="en-US" sz="1000" b="1" dirty="0"/>
              <a:t>calls</a:t>
            </a:r>
            <a:r>
              <a:rPr lang="en-US" sz="1000" dirty="0"/>
              <a:t> “send an email.”</a:t>
            </a:r>
          </a:p>
          <a:p>
            <a:pPr marL="1028700" lvl="2"/>
            <a:r>
              <a:rPr lang="en-US" sz="1000" dirty="0"/>
              <a:t>I have to modify the original code to add support for</a:t>
            </a:r>
            <a:br>
              <a:rPr lang="en-US" sz="1000" dirty="0"/>
            </a:br>
            <a:r>
              <a:rPr lang="en-US" sz="1000" dirty="0"/>
              <a:t>SMS, webhook, etc.</a:t>
            </a:r>
          </a:p>
          <a:p>
            <a:pPr marL="1028700" lvl="2"/>
            <a:r>
              <a:rPr lang="en-US" sz="1000" dirty="0"/>
              <a:t>With EDA, I just add or modify subscriptions.</a:t>
            </a:r>
          </a:p>
          <a:p>
            <a:endParaRPr lang="en-US" sz="1200" dirty="0"/>
          </a:p>
        </p:txBody>
      </p:sp>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5105400" y="265751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5120279" y="3573333"/>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856288" y="3175953"/>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845038" y="2799945"/>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933543" y="2739774"/>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918509" y="3175953"/>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933543" y="3256104"/>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1">
            <a:extLst>
              <a:ext uri="{FF2B5EF4-FFF2-40B4-BE49-F238E27FC236}">
                <a16:creationId xmlns:a16="http://schemas.microsoft.com/office/drawing/2014/main" id="{9AA96CC1-7109-354B-B222-08D964E8B96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9281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1A9E-C847-8247-AE08-6B76F54DAB98}"/>
              </a:ext>
            </a:extLst>
          </p:cNvPr>
          <p:cNvSpPr>
            <a:spLocks noGrp="1"/>
          </p:cNvSpPr>
          <p:nvPr>
            <p:ph type="title"/>
          </p:nvPr>
        </p:nvSpPr>
        <p:spPr/>
        <p:txBody>
          <a:bodyPr/>
          <a:lstStyle/>
          <a:p>
            <a:r>
              <a:rPr lang="en-US" dirty="0"/>
              <a:t>Concept</a:t>
            </a:r>
          </a:p>
        </p:txBody>
      </p:sp>
      <p:pic>
        <p:nvPicPr>
          <p:cNvPr id="1026" name="Picture 2">
            <a:extLst>
              <a:ext uri="{FF2B5EF4-FFF2-40B4-BE49-F238E27FC236}">
                <a16:creationId xmlns:a16="http://schemas.microsoft.com/office/drawing/2014/main" id="{88DC791B-E43A-B144-B7DB-84A2E5376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14350"/>
            <a:ext cx="7391400" cy="3763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1BC3D4-1F83-9842-AC24-3616E297F18E}"/>
              </a:ext>
            </a:extLst>
          </p:cNvPr>
          <p:cNvSpPr txBox="1"/>
          <p:nvPr/>
        </p:nvSpPr>
        <p:spPr>
          <a:xfrm>
            <a:off x="6832" y="4400550"/>
            <a:ext cx="9210015" cy="246221"/>
          </a:xfrm>
          <a:prstGeom prst="rect">
            <a:avLst/>
          </a:prstGeom>
          <a:noFill/>
        </p:spPr>
        <p:txBody>
          <a:bodyPr wrap="square">
            <a:spAutoFit/>
          </a:bodyPr>
          <a:lstStyle/>
          <a:p>
            <a:r>
              <a:rPr lang="en-US" sz="1000" dirty="0"/>
              <a:t>https://</a:t>
            </a:r>
            <a:r>
              <a:rPr lang="en-US" sz="1000" dirty="0" err="1"/>
              <a:t>docs.microsoft.com</a:t>
            </a:r>
            <a:r>
              <a:rPr lang="en-US" sz="1000" dirty="0"/>
              <a:t>/</a:t>
            </a:r>
            <a:r>
              <a:rPr lang="en-US" sz="1000" dirty="0" err="1"/>
              <a:t>en</a:t>
            </a:r>
            <a:r>
              <a:rPr lang="en-US" sz="1000" dirty="0"/>
              <a:t>-us/dotnet/architecture/microservices/multi-container-microservice-net-applications/integration-event-based-microservice-communications</a:t>
            </a:r>
          </a:p>
        </p:txBody>
      </p:sp>
    </p:spTree>
    <p:extLst>
      <p:ext uri="{BB962C8B-B14F-4D97-AF65-F5344CB8AC3E}">
        <p14:creationId xmlns:p14="http://schemas.microsoft.com/office/powerpoint/2010/main" val="409250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8660B-D918-4C44-881D-8F1D8E73D6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786DEC-A3F3-BF4E-A2EA-D3EF43FF7552}"/>
              </a:ext>
            </a:extLst>
          </p:cNvPr>
          <p:cNvPicPr>
            <a:picLocks noChangeAspect="1"/>
          </p:cNvPicPr>
          <p:nvPr/>
        </p:nvPicPr>
        <p:blipFill>
          <a:blip r:embed="rId2"/>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420641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4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7CBE7D5-35A5-7D4D-9E4C-ACF8CE20C72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6363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6793E-331D-7344-8032-D871C66A0201}"/>
              </a:ext>
            </a:extLst>
          </p:cNvPr>
          <p:cNvSpPr>
            <a:spLocks noGrp="1"/>
          </p:cNvSpPr>
          <p:nvPr>
            <p:ph idx="1"/>
          </p:nvPr>
        </p:nvSpPr>
        <p:spPr/>
        <p:txBody>
          <a:bodyPr/>
          <a:lstStyle/>
          <a:p>
            <a:r>
              <a:rPr lang="en-US" dirty="0"/>
              <a:t>We are going to do it manually to understand the process/steps.</a:t>
            </a:r>
          </a:p>
          <a:p>
            <a:endParaRPr lang="en-US" dirty="0"/>
          </a:p>
          <a:p>
            <a:r>
              <a:rPr lang="en-US" dirty="0"/>
              <a:t>There are several more complete approaches:</a:t>
            </a:r>
          </a:p>
          <a:p>
            <a:pPr lvl="1"/>
            <a:r>
              <a:rPr lang="en-US" dirty="0"/>
              <a:t>Pipelines</a:t>
            </a:r>
          </a:p>
          <a:p>
            <a:pPr lvl="1"/>
            <a:r>
              <a:rPr lang="en-US" dirty="0"/>
              <a:t>Serverless Framework</a:t>
            </a:r>
            <a:br>
              <a:rPr lang="en-US" dirty="0"/>
            </a:br>
            <a:r>
              <a:rPr lang="en-US" dirty="0"/>
              <a:t>(</a:t>
            </a:r>
            <a:r>
              <a:rPr lang="en-US" dirty="0">
                <a:hlinkClick r:id="rId2"/>
              </a:rPr>
              <a:t>https://www.serverless.com/framework/docs/providers/aws/guide/intro</a:t>
            </a:r>
            <a:r>
              <a:rPr lang="en-US" dirty="0"/>
              <a:t>)</a:t>
            </a:r>
          </a:p>
          <a:p>
            <a:pPr lvl="1"/>
            <a:r>
              <a:rPr lang="en-US" dirty="0"/>
              <a:t>AWS Toolkit for PyCharm</a:t>
            </a:r>
            <a:br>
              <a:rPr lang="en-US" dirty="0"/>
            </a:br>
            <a:r>
              <a:rPr lang="en-US" dirty="0"/>
              <a:t>(</a:t>
            </a:r>
            <a:r>
              <a:rPr lang="en-US" dirty="0">
                <a:hlinkClick r:id="rId3"/>
              </a:rPr>
              <a:t>https://aws.amazon.com/pycharm/</a:t>
            </a:r>
            <a:r>
              <a:rPr lang="en-US" dirty="0"/>
              <a:t>)</a:t>
            </a:r>
          </a:p>
          <a:p>
            <a:pPr lvl="1"/>
            <a:endParaRPr lang="en-US" dirty="0"/>
          </a:p>
          <a:p>
            <a:r>
              <a:rPr lang="en-US" dirty="0"/>
              <a:t>We will explore some of these ... ...</a:t>
            </a:r>
          </a:p>
        </p:txBody>
      </p:sp>
      <p:sp>
        <p:nvSpPr>
          <p:cNvPr id="3" name="Title 2">
            <a:extLst>
              <a:ext uri="{FF2B5EF4-FFF2-40B4-BE49-F238E27FC236}">
                <a16:creationId xmlns:a16="http://schemas.microsoft.com/office/drawing/2014/main" id="{20809548-7523-EA4D-8C31-D3B9FC79C7C0}"/>
              </a:ext>
            </a:extLst>
          </p:cNvPr>
          <p:cNvSpPr>
            <a:spLocks noGrp="1"/>
          </p:cNvSpPr>
          <p:nvPr>
            <p:ph type="title"/>
          </p:nvPr>
        </p:nvSpPr>
        <p:spPr/>
        <p:txBody>
          <a:bodyPr/>
          <a:lstStyle/>
          <a:p>
            <a:r>
              <a:rPr lang="en-US" dirty="0"/>
              <a:t>Let’s Build a Lambda Function</a:t>
            </a:r>
          </a:p>
        </p:txBody>
      </p:sp>
    </p:spTree>
    <p:extLst>
      <p:ext uri="{BB962C8B-B14F-4D97-AF65-F5344CB8AC3E}">
        <p14:creationId xmlns:p14="http://schemas.microsoft.com/office/powerpoint/2010/main" val="372922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D0002552-B383-224D-A12F-E01CA0811DAA}"/>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381012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7518D-C544-9643-84F5-DC48A26702A3}"/>
              </a:ext>
            </a:extLst>
          </p:cNvPr>
          <p:cNvSpPr>
            <a:spLocks noGrp="1"/>
          </p:cNvSpPr>
          <p:nvPr>
            <p:ph type="title"/>
          </p:nvPr>
        </p:nvSpPr>
        <p:spPr/>
        <p:txBody>
          <a:bodyPr/>
          <a:lstStyle/>
          <a:p>
            <a:r>
              <a:rPr lang="en-US" dirty="0"/>
              <a:t>API Management</a:t>
            </a:r>
          </a:p>
        </p:txBody>
      </p:sp>
      <p:pic>
        <p:nvPicPr>
          <p:cNvPr id="4" name="Picture 3">
            <a:extLst>
              <a:ext uri="{FF2B5EF4-FFF2-40B4-BE49-F238E27FC236}">
                <a16:creationId xmlns:a16="http://schemas.microsoft.com/office/drawing/2014/main" id="{0D0CEA81-44D9-4C4D-8C97-9A32A04C9C64}"/>
              </a:ext>
            </a:extLst>
          </p:cNvPr>
          <p:cNvPicPr>
            <a:picLocks noChangeAspect="1"/>
          </p:cNvPicPr>
          <p:nvPr/>
        </p:nvPicPr>
        <p:blipFill>
          <a:blip r:embed="rId2"/>
          <a:stretch>
            <a:fillRect/>
          </a:stretch>
        </p:blipFill>
        <p:spPr>
          <a:xfrm>
            <a:off x="174575" y="552761"/>
            <a:ext cx="7924800" cy="4037977"/>
          </a:xfrm>
          <a:prstGeom prst="rect">
            <a:avLst/>
          </a:prstGeom>
        </p:spPr>
      </p:pic>
    </p:spTree>
    <p:extLst>
      <p:ext uri="{BB962C8B-B14F-4D97-AF65-F5344CB8AC3E}">
        <p14:creationId xmlns:p14="http://schemas.microsoft.com/office/powerpoint/2010/main" val="114110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2969E-63D9-4A46-8663-46A281E6C259}"/>
              </a:ext>
            </a:extLst>
          </p:cNvPr>
          <p:cNvSpPr>
            <a:spLocks noGrp="1"/>
          </p:cNvSpPr>
          <p:nvPr>
            <p:ph type="title"/>
          </p:nvPr>
        </p:nvSpPr>
        <p:spPr/>
        <p:txBody>
          <a:bodyPr/>
          <a:lstStyle/>
          <a:p>
            <a:r>
              <a:rPr lang="en-US" dirty="0"/>
              <a:t>API Gateway (</a:t>
            </a:r>
            <a:r>
              <a:rPr lang="en-US" sz="1400" dirty="0"/>
              <a:t>https://</a:t>
            </a:r>
            <a:r>
              <a:rPr lang="en-US" sz="1400" dirty="0" err="1"/>
              <a:t>docs.microsoft.com</a:t>
            </a:r>
            <a:r>
              <a:rPr lang="en-US" sz="1400" dirty="0"/>
              <a:t>/</a:t>
            </a:r>
            <a:r>
              <a:rPr lang="en-US" sz="1400" dirty="0" err="1"/>
              <a:t>en</a:t>
            </a:r>
            <a:r>
              <a:rPr lang="en-US" sz="1400" dirty="0"/>
              <a:t>-us/azure/architecture/microservices/design/gateway)</a:t>
            </a:r>
            <a:endParaRPr lang="en-US" dirty="0"/>
          </a:p>
        </p:txBody>
      </p:sp>
      <p:pic>
        <p:nvPicPr>
          <p:cNvPr id="2050" name="Picture 2" descr="Diagram of an API gateway">
            <a:extLst>
              <a:ext uri="{FF2B5EF4-FFF2-40B4-BE49-F238E27FC236}">
                <a16:creationId xmlns:a16="http://schemas.microsoft.com/office/drawing/2014/main" id="{3A0D613F-FC22-6B46-B4E2-E60ECE0F2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742950"/>
            <a:ext cx="6044906" cy="3114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A75501-3217-9F4E-80A0-AA268FCF16ED}"/>
              </a:ext>
            </a:extLst>
          </p:cNvPr>
          <p:cNvSpPr txBox="1"/>
          <p:nvPr/>
        </p:nvSpPr>
        <p:spPr>
          <a:xfrm>
            <a:off x="76200" y="1504950"/>
            <a:ext cx="4614110" cy="2677656"/>
          </a:xfrm>
          <a:prstGeom prst="rect">
            <a:avLst/>
          </a:prstGeom>
          <a:noFill/>
        </p:spPr>
        <p:txBody>
          <a:bodyPr wrap="square">
            <a:spAutoFit/>
          </a:bodyPr>
          <a:lstStyle/>
          <a:p>
            <a:pPr algn="l"/>
            <a:r>
              <a:rPr lang="en-US" sz="2400" b="0" i="0" dirty="0">
                <a:effectLst/>
                <a:latin typeface="Segoe UI" panose="020F0502020204030204" pitchFamily="34" charset="0"/>
              </a:rPr>
              <a:t>Some functions:</a:t>
            </a:r>
          </a:p>
          <a:p>
            <a:pPr marL="285750" indent="-285750" algn="l">
              <a:buFont typeface="Arial" panose="020B0604020202020204" pitchFamily="34" charset="0"/>
              <a:buChar char="•"/>
            </a:pPr>
            <a:r>
              <a:rPr lang="en-US" sz="1600" b="0" i="0" dirty="0">
                <a:effectLst/>
                <a:latin typeface="Segoe UI" panose="020F0502020204030204" pitchFamily="34" charset="0"/>
              </a:rPr>
              <a:t>SSL termination</a:t>
            </a:r>
          </a:p>
          <a:p>
            <a:pPr marL="285750" indent="-285750" algn="l">
              <a:buFont typeface="Arial" panose="020B0604020202020204" pitchFamily="34" charset="0"/>
              <a:buChar char="•"/>
            </a:pPr>
            <a:r>
              <a:rPr lang="en-US" sz="1600" b="0" i="0" dirty="0">
                <a:effectLst/>
                <a:latin typeface="Segoe UI" panose="020F0502020204030204" pitchFamily="34" charset="0"/>
              </a:rPr>
              <a:t>Authentication</a:t>
            </a:r>
          </a:p>
          <a:p>
            <a:pPr marL="285750" indent="-285750" algn="l">
              <a:buFont typeface="Arial" panose="020B0604020202020204" pitchFamily="34" charset="0"/>
              <a:buChar char="•"/>
            </a:pPr>
            <a:r>
              <a:rPr lang="en-US" sz="1600" b="0" i="0" dirty="0">
                <a:effectLst/>
                <a:latin typeface="Segoe UI" panose="020F0502020204030204" pitchFamily="34" charset="0"/>
              </a:rPr>
              <a:t>IP allow/block list</a:t>
            </a:r>
          </a:p>
          <a:p>
            <a:pPr marL="285750" indent="-285750" algn="l">
              <a:buFont typeface="Arial" panose="020B0604020202020204" pitchFamily="34" charset="0"/>
              <a:buChar char="•"/>
            </a:pPr>
            <a:r>
              <a:rPr lang="en-US" sz="1600" b="0" i="0" dirty="0">
                <a:effectLst/>
                <a:latin typeface="Segoe UI" panose="020F0502020204030204" pitchFamily="34" charset="0"/>
              </a:rPr>
              <a:t>Client rate limiting (throttling)</a:t>
            </a:r>
          </a:p>
          <a:p>
            <a:pPr marL="285750" indent="-285750" algn="l">
              <a:buFont typeface="Arial" panose="020B0604020202020204" pitchFamily="34" charset="0"/>
              <a:buChar char="•"/>
            </a:pPr>
            <a:r>
              <a:rPr lang="en-US" sz="1600" b="0" i="0" dirty="0">
                <a:effectLst/>
                <a:latin typeface="Segoe UI" panose="020F0502020204030204" pitchFamily="34" charset="0"/>
              </a:rPr>
              <a:t>Logging and monitoring</a:t>
            </a:r>
          </a:p>
          <a:p>
            <a:pPr marL="285750" indent="-285750" algn="l">
              <a:buFont typeface="Arial" panose="020B0604020202020204" pitchFamily="34" charset="0"/>
              <a:buChar char="•"/>
            </a:pPr>
            <a:r>
              <a:rPr lang="en-US" sz="1600" b="0" i="0" dirty="0">
                <a:effectLst/>
                <a:latin typeface="Segoe UI" panose="020F0502020204030204" pitchFamily="34" charset="0"/>
              </a:rPr>
              <a:t>Response caching</a:t>
            </a:r>
          </a:p>
          <a:p>
            <a:pPr marL="285750" indent="-285750" algn="l">
              <a:buFont typeface="Arial" panose="020B0604020202020204" pitchFamily="34" charset="0"/>
              <a:buChar char="•"/>
            </a:pPr>
            <a:r>
              <a:rPr lang="en-US" sz="1600" b="0" i="0" dirty="0">
                <a:effectLst/>
                <a:latin typeface="Segoe UI" panose="020F0502020204030204" pitchFamily="34" charset="0"/>
              </a:rPr>
              <a:t>Web application firewall</a:t>
            </a:r>
          </a:p>
          <a:p>
            <a:pPr marL="285750" indent="-285750" algn="l">
              <a:buFont typeface="Arial" panose="020B0604020202020204" pitchFamily="34" charset="0"/>
              <a:buChar char="•"/>
            </a:pPr>
            <a:r>
              <a:rPr lang="en-US" sz="1600" b="0" i="0" dirty="0">
                <a:effectLst/>
                <a:latin typeface="Segoe UI" panose="020F0502020204030204" pitchFamily="34" charset="0"/>
              </a:rPr>
              <a:t>GZIP compression</a:t>
            </a:r>
          </a:p>
          <a:p>
            <a:pPr marL="285750" indent="-285750" algn="l">
              <a:buFont typeface="Arial" panose="020B0604020202020204" pitchFamily="34" charset="0"/>
              <a:buChar char="•"/>
            </a:pPr>
            <a:r>
              <a:rPr lang="en-US" sz="1600" b="0" i="0" dirty="0">
                <a:effectLst/>
                <a:latin typeface="Segoe UI" panose="020F0502020204030204" pitchFamily="34" charset="0"/>
              </a:rPr>
              <a:t>Servicing static content</a:t>
            </a:r>
          </a:p>
        </p:txBody>
      </p:sp>
    </p:spTree>
    <p:extLst>
      <p:ext uri="{BB962C8B-B14F-4D97-AF65-F5344CB8AC3E}">
        <p14:creationId xmlns:p14="http://schemas.microsoft.com/office/powerpoint/2010/main" val="3314767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0EC914-AAB2-DA44-A197-4245E8F51B67}"/>
              </a:ext>
            </a:extLst>
          </p:cNvPr>
          <p:cNvSpPr>
            <a:spLocks noGrp="1"/>
          </p:cNvSpPr>
          <p:nvPr>
            <p:ph type="title"/>
          </p:nvPr>
        </p:nvSpPr>
        <p:spPr/>
        <p:txBody>
          <a:bodyPr/>
          <a:lstStyle/>
          <a:p>
            <a:r>
              <a:rPr lang="en-US" dirty="0"/>
              <a:t>AWS API Gateway</a:t>
            </a:r>
          </a:p>
        </p:txBody>
      </p:sp>
      <p:pic>
        <p:nvPicPr>
          <p:cNvPr id="3074" name="Picture 2" descr="API Gateway how it works">
            <a:extLst>
              <a:ext uri="{FF2B5EF4-FFF2-40B4-BE49-F238E27FC236}">
                <a16:creationId xmlns:a16="http://schemas.microsoft.com/office/drawing/2014/main" id="{0D461E07-D02F-F24E-8EE3-4B589AB81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213"/>
            <a:ext cx="91440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999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3C4D9F-0436-364E-B204-B881B3FFBE68}"/>
              </a:ext>
            </a:extLst>
          </p:cNvPr>
          <p:cNvSpPr>
            <a:spLocks noGrp="1"/>
          </p:cNvSpPr>
          <p:nvPr>
            <p:ph idx="1"/>
          </p:nvPr>
        </p:nvSpPr>
        <p:spPr/>
        <p:txBody>
          <a:bodyPr/>
          <a:lstStyle/>
          <a:p>
            <a:r>
              <a:rPr lang="en-US" sz="1600" dirty="0"/>
              <a:t>Show tests of API GW</a:t>
            </a:r>
          </a:p>
          <a:p>
            <a:pPr lvl="1"/>
            <a:r>
              <a:rPr lang="en-US" sz="1400" dirty="0"/>
              <a:t>Lambda function</a:t>
            </a:r>
          </a:p>
          <a:p>
            <a:pPr lvl="1"/>
            <a:r>
              <a:rPr lang="en-US" sz="1400" dirty="0"/>
              <a:t>HTTP to Elastic Beanstalk instance</a:t>
            </a:r>
          </a:p>
          <a:p>
            <a:pPr lvl="1"/>
            <a:r>
              <a:rPr lang="en-US" sz="1400" dirty="0"/>
              <a:t>API Key</a:t>
            </a:r>
          </a:p>
          <a:p>
            <a:pPr lvl="1"/>
            <a:r>
              <a:rPr lang="en-US" sz="1400" dirty="0"/>
              <a:t>Deploy and stages</a:t>
            </a:r>
          </a:p>
          <a:p>
            <a:r>
              <a:rPr lang="en-US" sz="1600" dirty="0"/>
              <a:t>API GW</a:t>
            </a:r>
          </a:p>
          <a:p>
            <a:pPr lvl="1"/>
            <a:r>
              <a:rPr lang="en-US" sz="1400" dirty="0"/>
              <a:t>Single point of entry.</a:t>
            </a:r>
          </a:p>
          <a:p>
            <a:pPr lvl="1"/>
            <a:r>
              <a:rPr lang="en-US" sz="1400" dirty="0"/>
              <a:t>Encapsulate things like</a:t>
            </a:r>
            <a:br>
              <a:rPr lang="en-US" sz="1400" dirty="0"/>
            </a:br>
            <a:r>
              <a:rPr lang="en-US" sz="1400" dirty="0"/>
              <a:t>EC2, Elastic Beanstalk, ... ...</a:t>
            </a:r>
          </a:p>
          <a:p>
            <a:pPr lvl="1"/>
            <a:r>
              <a:rPr lang="en-US" sz="1400" dirty="0"/>
              <a:t>Putting</a:t>
            </a:r>
          </a:p>
          <a:p>
            <a:pPr lvl="2"/>
            <a:r>
              <a:rPr lang="en-US" sz="1200" dirty="0"/>
              <a:t>Inside VPC</a:t>
            </a:r>
          </a:p>
          <a:p>
            <a:pPr lvl="2"/>
            <a:r>
              <a:rPr lang="en-US" sz="1200" dirty="0"/>
              <a:t>Behind ELB</a:t>
            </a:r>
          </a:p>
          <a:p>
            <a:pPr lvl="2"/>
            <a:r>
              <a:rPr lang="en-US" sz="1200" dirty="0"/>
              <a:t>Prevent access to the REST endpoint without going through API GW.</a:t>
            </a:r>
          </a:p>
          <a:p>
            <a:r>
              <a:rPr lang="en-US" sz="1600" dirty="0"/>
              <a:t>The configuration can get complex.</a:t>
            </a:r>
            <a:br>
              <a:rPr lang="en-US" sz="1600" dirty="0"/>
            </a:br>
            <a:r>
              <a:rPr lang="en-US" sz="1600" dirty="0"/>
              <a:t>We will not worry about it and keep ELB and EC2 endpoints “public.”</a:t>
            </a:r>
          </a:p>
        </p:txBody>
      </p:sp>
      <p:sp>
        <p:nvSpPr>
          <p:cNvPr id="3" name="Title 2">
            <a:extLst>
              <a:ext uri="{FF2B5EF4-FFF2-40B4-BE49-F238E27FC236}">
                <a16:creationId xmlns:a16="http://schemas.microsoft.com/office/drawing/2014/main" id="{1016F380-B58F-1B40-B72A-B50F454508AE}"/>
              </a:ext>
            </a:extLst>
          </p:cNvPr>
          <p:cNvSpPr>
            <a:spLocks noGrp="1"/>
          </p:cNvSpPr>
          <p:nvPr>
            <p:ph type="title"/>
          </p:nvPr>
        </p:nvSpPr>
        <p:spPr/>
        <p:txBody>
          <a:bodyPr/>
          <a:lstStyle/>
          <a:p>
            <a:r>
              <a:rPr lang="en-US" dirty="0"/>
              <a:t>Initial Setup of an API Gateway</a:t>
            </a:r>
          </a:p>
        </p:txBody>
      </p:sp>
      <p:pic>
        <p:nvPicPr>
          <p:cNvPr id="1026" name="Picture 2">
            <a:extLst>
              <a:ext uri="{FF2B5EF4-FFF2-40B4-BE49-F238E27FC236}">
                <a16:creationId xmlns:a16="http://schemas.microsoft.com/office/drawing/2014/main" id="{C889A497-95F7-4E40-9319-4B5B794BA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233" y="971550"/>
            <a:ext cx="5714628" cy="304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73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Motivating Scenario</a:t>
            </a:r>
            <a:endParaRPr lang="en-US" altLang="en-US" sz="1600" i="1" dirty="0">
              <a:solidFill>
                <a:schemeClr val="bg1"/>
              </a:solidFill>
            </a:endParaRPr>
          </a:p>
        </p:txBody>
      </p:sp>
      <p:sp>
        <p:nvSpPr>
          <p:cNvPr id="8" name="TextBox 11">
            <a:extLst>
              <a:ext uri="{FF2B5EF4-FFF2-40B4-BE49-F238E27FC236}">
                <a16:creationId xmlns:a16="http://schemas.microsoft.com/office/drawing/2014/main" id="{1B3922AE-02FE-0142-B36A-7CF6DC6208E1}"/>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566197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AD2DCE-F5AC-3144-BFB4-061AC0BAE636}"/>
              </a:ext>
            </a:extLst>
          </p:cNvPr>
          <p:cNvSpPr>
            <a:spLocks noGrp="1"/>
          </p:cNvSpPr>
          <p:nvPr>
            <p:ph idx="1"/>
          </p:nvPr>
        </p:nvSpPr>
        <p:spPr>
          <a:xfrm>
            <a:off x="5330497" y="590550"/>
            <a:ext cx="3737303" cy="4038600"/>
          </a:xfrm>
        </p:spPr>
        <p:txBody>
          <a:bodyPr/>
          <a:lstStyle/>
          <a:p>
            <a:pPr marL="0" indent="0">
              <a:buNone/>
            </a:pPr>
            <a:r>
              <a:rPr lang="en-US" sz="1600" dirty="0"/>
              <a:t>Two major challenges:</a:t>
            </a:r>
          </a:p>
          <a:p>
            <a:r>
              <a:rPr lang="en-US" sz="1400" dirty="0"/>
              <a:t>User management:</a:t>
            </a:r>
          </a:p>
          <a:p>
            <a:pPr lvl="1"/>
            <a:r>
              <a:rPr lang="en-US" sz="1200" dirty="0"/>
              <a:t>Securing the user/password database.</a:t>
            </a:r>
          </a:p>
          <a:p>
            <a:pPr lvl="1"/>
            <a:r>
              <a:rPr lang="en-US" sz="1200" dirty="0"/>
              <a:t>Implementing password reset.</a:t>
            </a:r>
          </a:p>
          <a:p>
            <a:pPr lvl="1"/>
            <a:r>
              <a:rPr lang="en-US" sz="1200" dirty="0"/>
              <a:t>Verifying email ownership to avoid</a:t>
            </a:r>
            <a:br>
              <a:rPr lang="en-US" sz="1200" dirty="0"/>
            </a:br>
            <a:r>
              <a:rPr lang="en-US" sz="1200" dirty="0"/>
              <a:t>spamming by registration.</a:t>
            </a:r>
          </a:p>
          <a:p>
            <a:pPr lvl="1"/>
            <a:r>
              <a:rPr lang="en-US" sz="1200" dirty="0"/>
              <a:t>Two factor</a:t>
            </a:r>
          </a:p>
          <a:p>
            <a:pPr lvl="1"/>
            <a:r>
              <a:rPr lang="en-US" sz="1200" dirty="0"/>
              <a:t>... ...</a:t>
            </a:r>
          </a:p>
          <a:p>
            <a:r>
              <a:rPr lang="en-US" sz="1400" dirty="0"/>
              <a:t>Addresses:</a:t>
            </a:r>
          </a:p>
          <a:p>
            <a:pPr lvl="1"/>
            <a:r>
              <a:rPr lang="en-US" sz="1200" dirty="0"/>
              <a:t>People are very bad at entering address information.</a:t>
            </a:r>
          </a:p>
          <a:p>
            <a:pPr lvl="1"/>
            <a:r>
              <a:rPr lang="en-US" sz="1200" dirty="0"/>
              <a:t>“620 w 120</a:t>
            </a:r>
            <a:r>
              <a:rPr lang="en-US" sz="1200" baseline="30000" dirty="0"/>
              <a:t>th</a:t>
            </a:r>
            <a:r>
              <a:rPr lang="en-US" sz="1200" dirty="0"/>
              <a:t> St, NY NY”</a:t>
            </a:r>
          </a:p>
          <a:p>
            <a:pPr lvl="1"/>
            <a:r>
              <a:rPr lang="en-US" sz="1200" dirty="0"/>
              <a:t>”620 West 120</a:t>
            </a:r>
            <a:r>
              <a:rPr lang="en-US" sz="1200" baseline="30000" dirty="0"/>
              <a:t>th</a:t>
            </a:r>
            <a:r>
              <a:rPr lang="en-US" sz="1200" dirty="0"/>
              <a:t> Street, NYC, NY”</a:t>
            </a:r>
          </a:p>
          <a:p>
            <a:pPr indent="-285750"/>
            <a:r>
              <a:rPr lang="en-US" sz="1400" dirty="0"/>
              <a:t>Implementing these functions is tedious and non-core to your business. </a:t>
            </a:r>
            <a:r>
              <a:rPr lang="en-US" sz="1400" dirty="0">
                <a:sym typeface="Wingdings" pitchFamily="2" charset="2"/>
              </a:rPr>
              <a:t></a:t>
            </a:r>
            <a:br>
              <a:rPr lang="en-US" sz="1400" dirty="0">
                <a:sym typeface="Wingdings" pitchFamily="2" charset="2"/>
              </a:rPr>
            </a:br>
            <a:r>
              <a:rPr lang="en-US" sz="1400" i="1" dirty="0">
                <a:sym typeface="Wingdings" pitchFamily="2" charset="2"/>
              </a:rPr>
              <a:t>Use cloud services.</a:t>
            </a:r>
            <a:endParaRPr lang="en-US" sz="1400" dirty="0"/>
          </a:p>
        </p:txBody>
      </p:sp>
      <p:sp>
        <p:nvSpPr>
          <p:cNvPr id="3" name="Title 2">
            <a:extLst>
              <a:ext uri="{FF2B5EF4-FFF2-40B4-BE49-F238E27FC236}">
                <a16:creationId xmlns:a16="http://schemas.microsoft.com/office/drawing/2014/main" id="{53595745-C05F-224B-A550-FE4B5E3973EB}"/>
              </a:ext>
            </a:extLst>
          </p:cNvPr>
          <p:cNvSpPr>
            <a:spLocks noGrp="1"/>
          </p:cNvSpPr>
          <p:nvPr>
            <p:ph type="title"/>
          </p:nvPr>
        </p:nvSpPr>
        <p:spPr/>
        <p:txBody>
          <a:bodyPr/>
          <a:lstStyle/>
          <a:p>
            <a:r>
              <a:rPr lang="en-US" dirty="0"/>
              <a:t>User Registration, Login and Profile</a:t>
            </a:r>
          </a:p>
        </p:txBody>
      </p:sp>
      <p:pic>
        <p:nvPicPr>
          <p:cNvPr id="4" name="Picture 3">
            <a:extLst>
              <a:ext uri="{FF2B5EF4-FFF2-40B4-BE49-F238E27FC236}">
                <a16:creationId xmlns:a16="http://schemas.microsoft.com/office/drawing/2014/main" id="{0A7F9EFF-F1F3-C644-B589-806BFC94982D}"/>
              </a:ext>
            </a:extLst>
          </p:cNvPr>
          <p:cNvPicPr>
            <a:picLocks noChangeAspect="1"/>
          </p:cNvPicPr>
          <p:nvPr/>
        </p:nvPicPr>
        <p:blipFill>
          <a:blip r:embed="rId2"/>
          <a:stretch>
            <a:fillRect/>
          </a:stretch>
        </p:blipFill>
        <p:spPr>
          <a:xfrm>
            <a:off x="304800" y="819150"/>
            <a:ext cx="5025697" cy="3456928"/>
          </a:xfrm>
          <a:prstGeom prst="rect">
            <a:avLst/>
          </a:prstGeom>
        </p:spPr>
      </p:pic>
    </p:spTree>
    <p:extLst>
      <p:ext uri="{BB962C8B-B14F-4D97-AF65-F5344CB8AC3E}">
        <p14:creationId xmlns:p14="http://schemas.microsoft.com/office/powerpoint/2010/main" val="928230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Identity</a:t>
            </a:r>
            <a:br>
              <a:rPr lang="en-US" altLang="en-US" sz="2800" i="1" dirty="0">
                <a:solidFill>
                  <a:schemeClr val="bg1"/>
                </a:solidFill>
              </a:rPr>
            </a:br>
            <a:r>
              <a:rPr lang="en-US" altLang="en-US" sz="2800" i="1" dirty="0">
                <a:solidFill>
                  <a:schemeClr val="bg1"/>
                </a:solidFill>
              </a:rPr>
              <a:t>(Open ID, OAuth2, ... ...)</a:t>
            </a:r>
            <a:br>
              <a:rPr lang="en-US" altLang="en-US" sz="2800" i="1" dirty="0">
                <a:solidFill>
                  <a:schemeClr val="bg1"/>
                </a:solidFill>
              </a:rPr>
            </a:br>
            <a:r>
              <a:rPr lang="en-US" altLang="en-US" sz="2800" i="1" dirty="0">
                <a:solidFill>
                  <a:schemeClr val="bg1"/>
                </a:solidFill>
              </a:rPr>
              <a:t>Reminder</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F75B2-9862-484D-B346-1D6765ACFBC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8326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625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6F29A-F342-0B46-95D6-143D7EBF421E}"/>
              </a:ext>
            </a:extLst>
          </p:cNvPr>
          <p:cNvSpPr>
            <a:spLocks noGrp="1"/>
          </p:cNvSpPr>
          <p:nvPr>
            <p:ph idx="1"/>
          </p:nvPr>
        </p:nvSpPr>
        <p:spPr/>
        <p:txBody>
          <a:bodyPr/>
          <a:lstStyle/>
          <a:p>
            <a:pPr>
              <a:spcBef>
                <a:spcPts val="600"/>
              </a:spcBef>
            </a:pPr>
            <a:r>
              <a:rPr lang="en-US" sz="1800" dirty="0"/>
              <a:t>Stateless, and sessions.</a:t>
            </a:r>
          </a:p>
          <a:p>
            <a:pPr lvl="1">
              <a:spcBef>
                <a:spcPts val="600"/>
              </a:spcBef>
            </a:pPr>
            <a:r>
              <a:rPr lang="en-US" sz="1600" dirty="0"/>
              <a:t>Reprising “stateless”</a:t>
            </a:r>
          </a:p>
          <a:p>
            <a:pPr lvl="1">
              <a:spcBef>
                <a:spcPts val="600"/>
              </a:spcBef>
            </a:pPr>
            <a:r>
              <a:rPr lang="en-US" sz="1600" dirty="0"/>
              <a:t>Session and other examples</a:t>
            </a:r>
          </a:p>
          <a:p>
            <a:pPr>
              <a:spcBef>
                <a:spcPts val="600"/>
              </a:spcBef>
            </a:pPr>
            <a:r>
              <a:rPr lang="en-US" sz="1800" dirty="0"/>
              <a:t>Middleware</a:t>
            </a:r>
          </a:p>
          <a:p>
            <a:pPr lvl="1">
              <a:spcBef>
                <a:spcPts val="600"/>
              </a:spcBef>
            </a:pPr>
            <a:r>
              <a:rPr lang="en-US" sz="1600" dirty="0"/>
              <a:t>Concepts: APIs, handlers</a:t>
            </a:r>
          </a:p>
          <a:p>
            <a:pPr lvl="1">
              <a:spcBef>
                <a:spcPts val="600"/>
              </a:spcBef>
            </a:pPr>
            <a:r>
              <a:rPr lang="en-US" sz="1600" dirty="0"/>
              <a:t>Three examples: security, notification, logging</a:t>
            </a:r>
          </a:p>
          <a:p>
            <a:pPr>
              <a:spcBef>
                <a:spcPts val="600"/>
              </a:spcBef>
            </a:pPr>
            <a:r>
              <a:rPr lang="en-US" sz="1800" dirty="0"/>
              <a:t>Event Driven Processing</a:t>
            </a:r>
          </a:p>
          <a:p>
            <a:pPr lvl="1">
              <a:spcBef>
                <a:spcPts val="600"/>
              </a:spcBef>
            </a:pPr>
            <a:r>
              <a:rPr lang="en-US" sz="1600" dirty="0"/>
              <a:t>Concepts and motivation</a:t>
            </a:r>
          </a:p>
          <a:p>
            <a:pPr lvl="1">
              <a:spcBef>
                <a:spcPts val="600"/>
              </a:spcBef>
            </a:pPr>
            <a:r>
              <a:rPr lang="en-US" sz="1600" dirty="0"/>
              <a:t>Applied to your projects: email verification, webhooks</a:t>
            </a:r>
          </a:p>
          <a:p>
            <a:pPr>
              <a:spcBef>
                <a:spcPts val="600"/>
              </a:spcBef>
            </a:pPr>
            <a:r>
              <a:rPr lang="en-US" sz="1800" dirty="0"/>
              <a:t>Function-as-a-Service, AWS Lambda functions</a:t>
            </a:r>
          </a:p>
          <a:p>
            <a:pPr>
              <a:spcBef>
                <a:spcPts val="600"/>
              </a:spcBef>
            </a:pPr>
            <a:r>
              <a:rPr lang="en-US" sz="1800" dirty="0"/>
              <a:t>HW2 – Sprint 2 Objectives</a:t>
            </a:r>
          </a:p>
        </p:txBody>
      </p:sp>
      <p:sp>
        <p:nvSpPr>
          <p:cNvPr id="3" name="Title 2">
            <a:extLst>
              <a:ext uri="{FF2B5EF4-FFF2-40B4-BE49-F238E27FC236}">
                <a16:creationId xmlns:a16="http://schemas.microsoft.com/office/drawing/2014/main" id="{AB9A0F2E-B8CB-5F43-B126-06870ED362EB}"/>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65657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Facebook </a:t>
            </a:r>
          </a:p>
        </p:txBody>
      </p:sp>
      <p:pic>
        <p:nvPicPr>
          <p:cNvPr id="47106" name="Picture 3">
            <a:extLst>
              <a:ext uri="{FF2B5EF4-FFF2-40B4-BE49-F238E27FC236}">
                <a16:creationId xmlns:a16="http://schemas.microsoft.com/office/drawing/2014/main" id="{620208FA-BDC9-EE49-AAE2-EE1955300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9088"/>
            <a:ext cx="7323138"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6687C4B6-3D0E-0F4C-A80F-6A3B11ED5B04}"/>
              </a:ext>
            </a:extLst>
          </p:cNvPr>
          <p:cNvCxnSpPr/>
          <p:nvPr/>
        </p:nvCxnSpPr>
        <p:spPr>
          <a:xfrm>
            <a:off x="1382713" y="3540125"/>
            <a:ext cx="2463800" cy="952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E8FEC2E-5FD5-F942-BD2D-FE3A4FBE77C5}"/>
              </a:ext>
            </a:extLst>
          </p:cNvPr>
          <p:cNvSpPr/>
          <p:nvPr/>
        </p:nvSpPr>
        <p:spPr>
          <a:xfrm>
            <a:off x="1260475" y="1128713"/>
            <a:ext cx="122238"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8" name="Rectangle 7">
            <a:extLst>
              <a:ext uri="{FF2B5EF4-FFF2-40B4-BE49-F238E27FC236}">
                <a16:creationId xmlns:a16="http://schemas.microsoft.com/office/drawing/2014/main" id="{9B842014-97C9-D64B-B6EB-6E213E0A3095}"/>
              </a:ext>
            </a:extLst>
          </p:cNvPr>
          <p:cNvSpPr/>
          <p:nvPr/>
        </p:nvSpPr>
        <p:spPr>
          <a:xfrm>
            <a:off x="3846513" y="1128713"/>
            <a:ext cx="122237"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9" name="Rectangle 8">
            <a:extLst>
              <a:ext uri="{FF2B5EF4-FFF2-40B4-BE49-F238E27FC236}">
                <a16:creationId xmlns:a16="http://schemas.microsoft.com/office/drawing/2014/main" id="{1A741A01-8C8B-EA4C-9271-C353C099AD23}"/>
              </a:ext>
            </a:extLst>
          </p:cNvPr>
          <p:cNvSpPr/>
          <p:nvPr/>
        </p:nvSpPr>
        <p:spPr>
          <a:xfrm>
            <a:off x="6599238" y="1911350"/>
            <a:ext cx="82550" cy="2578100"/>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0" name="Rectangle 9">
            <a:extLst>
              <a:ext uri="{FF2B5EF4-FFF2-40B4-BE49-F238E27FC236}">
                <a16:creationId xmlns:a16="http://schemas.microsoft.com/office/drawing/2014/main" id="{001C690C-FBEA-BF4A-A757-275755210BC2}"/>
              </a:ext>
            </a:extLst>
          </p:cNvPr>
          <p:cNvSpPr/>
          <p:nvPr/>
        </p:nvSpPr>
        <p:spPr>
          <a:xfrm>
            <a:off x="6599238" y="1128713"/>
            <a:ext cx="82550" cy="26987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2" name="TextBox 11">
            <a:extLst>
              <a:ext uri="{FF2B5EF4-FFF2-40B4-BE49-F238E27FC236}">
                <a16:creationId xmlns:a16="http://schemas.microsoft.com/office/drawing/2014/main" id="{04A8BC44-47B6-8E40-A096-724B2F7D43CA}"/>
              </a:ext>
            </a:extLst>
          </p:cNvPr>
          <p:cNvSpPr txBox="1"/>
          <p:nvPr/>
        </p:nvSpPr>
        <p:spPr>
          <a:xfrm>
            <a:off x="1617663" y="3575050"/>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Register(Token)</a:t>
            </a:r>
            <a:endParaRPr lang="en-US" sz="1600" dirty="0">
              <a:latin typeface="+mn-lt"/>
              <a:ea typeface="ＭＳ Ｐゴシック" charset="-128"/>
            </a:endParaRPr>
          </a:p>
        </p:txBody>
      </p:sp>
      <p:cxnSp>
        <p:nvCxnSpPr>
          <p:cNvPr id="13" name="Straight Arrow Connector 12">
            <a:extLst>
              <a:ext uri="{FF2B5EF4-FFF2-40B4-BE49-F238E27FC236}">
                <a16:creationId xmlns:a16="http://schemas.microsoft.com/office/drawing/2014/main" id="{DE767CE5-ADB3-854F-93D0-ACAA38462A02}"/>
              </a:ext>
            </a:extLst>
          </p:cNvPr>
          <p:cNvCxnSpPr/>
          <p:nvPr/>
        </p:nvCxnSpPr>
        <p:spPr>
          <a:xfrm flipV="1">
            <a:off x="3968750" y="3670300"/>
            <a:ext cx="2620963" cy="4763"/>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1C31D0-5F2B-314F-B759-57A43280C5CB}"/>
              </a:ext>
            </a:extLst>
          </p:cNvPr>
          <p:cNvSpPr txBox="1"/>
          <p:nvPr/>
        </p:nvSpPr>
        <p:spPr>
          <a:xfrm>
            <a:off x="4129088" y="3362325"/>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Validate Token/Get Info</a:t>
            </a:r>
          </a:p>
        </p:txBody>
      </p:sp>
      <p:cxnSp>
        <p:nvCxnSpPr>
          <p:cNvPr id="16" name="Straight Arrow Connector 15">
            <a:extLst>
              <a:ext uri="{FF2B5EF4-FFF2-40B4-BE49-F238E27FC236}">
                <a16:creationId xmlns:a16="http://schemas.microsoft.com/office/drawing/2014/main" id="{3F65E755-F7EC-B241-8162-8E43E54B9E44}"/>
              </a:ext>
            </a:extLst>
          </p:cNvPr>
          <p:cNvCxnSpPr/>
          <p:nvPr/>
        </p:nvCxnSpPr>
        <p:spPr>
          <a:xfrm flipH="1" flipV="1">
            <a:off x="3968750" y="3932238"/>
            <a:ext cx="2620963" cy="7937"/>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FE14FC-25EF-D94F-AC01-EEDCD44932E4}"/>
              </a:ext>
            </a:extLst>
          </p:cNvPr>
          <p:cNvSpPr txBox="1"/>
          <p:nvPr/>
        </p:nvSpPr>
        <p:spPr>
          <a:xfrm>
            <a:off x="3941763" y="43418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Save Data</a:t>
            </a:r>
            <a:endParaRPr lang="en-US" sz="1600" dirty="0">
              <a:latin typeface="+mn-lt"/>
              <a:ea typeface="ＭＳ Ｐゴシック" charset="-128"/>
            </a:endParaRPr>
          </a:p>
        </p:txBody>
      </p:sp>
      <p:cxnSp>
        <p:nvCxnSpPr>
          <p:cNvPr id="20" name="Straight Arrow Connector 19">
            <a:extLst>
              <a:ext uri="{FF2B5EF4-FFF2-40B4-BE49-F238E27FC236}">
                <a16:creationId xmlns:a16="http://schemas.microsoft.com/office/drawing/2014/main" id="{8191650D-CBCA-FD4D-A397-B01F3ECFF20E}"/>
              </a:ext>
            </a:extLst>
          </p:cNvPr>
          <p:cNvCxnSpPr/>
          <p:nvPr/>
        </p:nvCxnSpPr>
        <p:spPr>
          <a:xfrm flipH="1">
            <a:off x="1373188" y="4441825"/>
            <a:ext cx="2465387"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C0255B-C3F8-0542-880E-1C8F72F7AD06}"/>
              </a:ext>
            </a:extLst>
          </p:cNvPr>
          <p:cNvSpPr txBox="1"/>
          <p:nvPr/>
        </p:nvSpPr>
        <p:spPr>
          <a:xfrm>
            <a:off x="1858963" y="43799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OK</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EE998-D56B-574A-A5A0-B4CF8770D477}"/>
              </a:ext>
            </a:extLst>
          </p:cNvPr>
          <p:cNvSpPr>
            <a:spLocks noGrp="1"/>
          </p:cNvSpPr>
          <p:nvPr>
            <p:ph idx="1"/>
          </p:nvPr>
        </p:nvSpPr>
        <p:spPr>
          <a:xfrm>
            <a:off x="152400" y="590550"/>
            <a:ext cx="5410200" cy="4038600"/>
          </a:xfrm>
        </p:spPr>
        <p:txBody>
          <a:bodyPr/>
          <a:lstStyle/>
          <a:p>
            <a:r>
              <a:rPr lang="en-US" sz="1400" dirty="0"/>
              <a:t>Explain why I have to go incognito.</a:t>
            </a:r>
          </a:p>
          <a:p>
            <a:r>
              <a:rPr lang="en-US" sz="1400" dirty="0"/>
              <a:t>Show:</a:t>
            </a:r>
          </a:p>
          <a:p>
            <a:pPr lvl="1"/>
            <a:r>
              <a:rPr lang="en-US" sz="1200" dirty="0"/>
              <a:t>Project code ... ...</a:t>
            </a:r>
          </a:p>
          <a:p>
            <a:pPr lvl="1"/>
            <a:r>
              <a:rPr lang="en-US" sz="1200" dirty="0"/>
              <a:t>GCP application registration page.</a:t>
            </a:r>
          </a:p>
          <a:p>
            <a:pPr lvl="1"/>
            <a:r>
              <a:rPr lang="en-US" sz="1200" dirty="0"/>
              <a:t>Token in the header (Postman)</a:t>
            </a:r>
            <a:endParaRPr lang="en-US" sz="1400" dirty="0"/>
          </a:p>
          <a:p>
            <a:r>
              <a:rPr lang="en-US" sz="1400" dirty="0"/>
              <a:t>I normally do these things explicitly in my code.</a:t>
            </a:r>
          </a:p>
          <a:p>
            <a:pPr lvl="1"/>
            <a:r>
              <a:rPr lang="en-US" sz="1200" dirty="0"/>
              <a:t>I used Facebook in the past.</a:t>
            </a:r>
          </a:p>
          <a:p>
            <a:pPr lvl="1"/>
            <a:r>
              <a:rPr lang="en-US" sz="1200" dirty="0"/>
              <a:t>I decided to use Google because I expect people using my team management application to have </a:t>
            </a:r>
            <a:r>
              <a:rPr lang="en-US" sz="1200" dirty="0" err="1"/>
              <a:t>Lionmail</a:t>
            </a:r>
            <a:r>
              <a:rPr lang="en-US" sz="1200" dirty="0"/>
              <a:t>/Google accounts.</a:t>
            </a:r>
          </a:p>
          <a:p>
            <a:pPr lvl="1"/>
            <a:r>
              <a:rPr lang="en-US" sz="1200" dirty="0"/>
              <a:t>For expediency, I used Flask-Dance (</a:t>
            </a:r>
            <a:r>
              <a:rPr lang="en-US" sz="1200" dirty="0">
                <a:hlinkClick r:id="rId2"/>
              </a:rPr>
              <a:t>https://flask-dance.readthedocs.io/en/latest/</a:t>
            </a:r>
            <a:r>
              <a:rPr lang="en-US" sz="1200" dirty="0"/>
              <a:t>)</a:t>
            </a:r>
          </a:p>
          <a:p>
            <a:pPr lvl="1"/>
            <a:r>
              <a:rPr lang="en-US" sz="1200" dirty="0"/>
              <a:t>I understand the magic in general, but ...</a:t>
            </a:r>
          </a:p>
          <a:p>
            <a:pPr lvl="1"/>
            <a:r>
              <a:rPr lang="en-US" sz="1200" dirty="0"/>
              <a:t>I have not yet “learned the flask-dance magic”</a:t>
            </a:r>
            <a:br>
              <a:rPr lang="en-US" sz="1200" dirty="0"/>
            </a:br>
            <a:r>
              <a:rPr lang="en-US" sz="1200" dirty="0"/>
              <a:t>and how it uses the protocol under the hood.</a:t>
            </a:r>
          </a:p>
          <a:p>
            <a:r>
              <a:rPr lang="en-US" sz="1400" dirty="0"/>
              <a:t>The net is:</a:t>
            </a:r>
          </a:p>
          <a:p>
            <a:pPr lvl="1"/>
            <a:r>
              <a:rPr lang="en-US" sz="1200" dirty="0"/>
              <a:t>OAuth2 is about </a:t>
            </a:r>
            <a:r>
              <a:rPr lang="en-US" sz="1200" i="1" dirty="0"/>
              <a:t>authorization,</a:t>
            </a:r>
            <a:r>
              <a:rPr lang="en-US" sz="1200" dirty="0"/>
              <a:t> but ...</a:t>
            </a:r>
          </a:p>
          <a:p>
            <a:pPr lvl="1"/>
            <a:r>
              <a:rPr lang="en-US" sz="1200" dirty="0"/>
              <a:t>Getting the basic profile proves </a:t>
            </a:r>
            <a:r>
              <a:rPr lang="en-US" sz="1200" i="1" dirty="0"/>
              <a:t>authentication</a:t>
            </a:r>
          </a:p>
          <a:p>
            <a:pPr lvl="1"/>
            <a:r>
              <a:rPr lang="en-US" sz="1200" dirty="0"/>
              <a:t>And, I can use to simplify the registration process.</a:t>
            </a:r>
          </a:p>
          <a:p>
            <a:endParaRPr lang="en-US" sz="1400" dirty="0"/>
          </a:p>
          <a:p>
            <a:endParaRPr lang="en-US" sz="1400" dirty="0"/>
          </a:p>
        </p:txBody>
      </p:sp>
      <p:sp>
        <p:nvSpPr>
          <p:cNvPr id="3" name="Title 2">
            <a:extLst>
              <a:ext uri="{FF2B5EF4-FFF2-40B4-BE49-F238E27FC236}">
                <a16:creationId xmlns:a16="http://schemas.microsoft.com/office/drawing/2014/main" id="{85FB7D69-88DC-FC42-92CF-624B8C2F6453}"/>
              </a:ext>
            </a:extLst>
          </p:cNvPr>
          <p:cNvSpPr>
            <a:spLocks noGrp="1"/>
          </p:cNvSpPr>
          <p:nvPr>
            <p:ph type="title"/>
          </p:nvPr>
        </p:nvSpPr>
        <p:spPr/>
        <p:txBody>
          <a:bodyPr/>
          <a:lstStyle/>
          <a:p>
            <a:r>
              <a:rPr lang="en-US" dirty="0"/>
              <a:t>Walkthrough: Middleware and Security</a:t>
            </a:r>
          </a:p>
        </p:txBody>
      </p:sp>
      <p:pic>
        <p:nvPicPr>
          <p:cNvPr id="2050" name="Picture 2">
            <a:extLst>
              <a:ext uri="{FF2B5EF4-FFF2-40B4-BE49-F238E27FC236}">
                <a16:creationId xmlns:a16="http://schemas.microsoft.com/office/drawing/2014/main" id="{5E7421F9-7124-F342-87D2-B3FA8E439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47" y="423620"/>
            <a:ext cx="3446198" cy="420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41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HW2, Sprint 2</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F75B2-9862-484D-B346-1D6765ACFBC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992381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D73068-21A0-0746-8CD5-0A5DFDDB6EB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4714F2A-26EC-ED41-B197-C540764DA950}"/>
              </a:ext>
            </a:extLst>
          </p:cNvPr>
          <p:cNvSpPr>
            <a:spLocks noGrp="1"/>
          </p:cNvSpPr>
          <p:nvPr>
            <p:ph type="title"/>
          </p:nvPr>
        </p:nvSpPr>
        <p:spPr/>
        <p:txBody>
          <a:bodyPr/>
          <a:lstStyle/>
          <a:p>
            <a:r>
              <a:rPr lang="en-US" dirty="0"/>
              <a:t>HW2, Sprint 2</a:t>
            </a:r>
          </a:p>
        </p:txBody>
      </p:sp>
    </p:spTree>
    <p:extLst>
      <p:ext uri="{BB962C8B-B14F-4D97-AF65-F5344CB8AC3E}">
        <p14:creationId xmlns:p14="http://schemas.microsoft.com/office/powerpoint/2010/main" val="2588982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7424-7C44-FC41-A0A7-BB8CA0E963E4}"/>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A4AF8D19-F076-154E-9BFE-DB6E245551D4}"/>
              </a:ext>
            </a:extLst>
          </p:cNvPr>
          <p:cNvSpPr>
            <a:spLocks noGrp="1"/>
          </p:cNvSpPr>
          <p:nvPr>
            <p:ph sz="half" idx="1"/>
          </p:nvPr>
        </p:nvSpPr>
        <p:spPr>
          <a:solidFill>
            <a:srgbClr val="FFFF00"/>
          </a:solidFill>
        </p:spPr>
        <p:txBody>
          <a:bodyPr/>
          <a:lstStyle/>
          <a:p>
            <a:r>
              <a:rPr lang="en-US" dirty="0"/>
              <a:t>Backup</a:t>
            </a:r>
          </a:p>
        </p:txBody>
      </p:sp>
    </p:spTree>
    <p:extLst>
      <p:ext uri="{BB962C8B-B14F-4D97-AF65-F5344CB8AC3E}">
        <p14:creationId xmlns:p14="http://schemas.microsoft.com/office/powerpoint/2010/main" val="1425632842"/>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FDAF4-4957-6549-B18B-B02C838E2F59}"/>
              </a:ext>
            </a:extLst>
          </p:cNvPr>
          <p:cNvSpPr>
            <a:spLocks noGrp="1"/>
          </p:cNvSpPr>
          <p:nvPr>
            <p:ph idx="1"/>
          </p:nvPr>
        </p:nvSpPr>
        <p:spPr>
          <a:xfrm>
            <a:off x="152400" y="590550"/>
            <a:ext cx="8763000" cy="4038600"/>
          </a:xfrm>
        </p:spPr>
        <p:txBody>
          <a:bodyPr/>
          <a:lstStyle/>
          <a:p>
            <a:r>
              <a:rPr lang="en-US" sz="1800" dirty="0"/>
              <a:t>When your handler receives a REST operation, there are the following elements. Not all methods have all elements:</a:t>
            </a:r>
          </a:p>
          <a:p>
            <a:pPr lvl="1"/>
            <a:r>
              <a:rPr lang="en-US" sz="1600" dirty="0"/>
              <a:t>Path</a:t>
            </a:r>
          </a:p>
          <a:p>
            <a:pPr lvl="1"/>
            <a:r>
              <a:rPr lang="en-US" sz="1600" dirty="0"/>
              <a:t>Path parameters</a:t>
            </a:r>
          </a:p>
          <a:p>
            <a:pPr lvl="1"/>
            <a:r>
              <a:rPr lang="en-US" sz="1600" dirty="0"/>
              <a:t>Query string parameters</a:t>
            </a:r>
          </a:p>
          <a:p>
            <a:pPr lvl="1"/>
            <a:r>
              <a:rPr lang="en-US" sz="1600" dirty="0"/>
              <a:t>Headers</a:t>
            </a:r>
          </a:p>
          <a:p>
            <a:pPr lvl="1"/>
            <a:r>
              <a:rPr lang="en-US" sz="1600" dirty="0"/>
              <a:t>Body</a:t>
            </a:r>
          </a:p>
          <a:p>
            <a:r>
              <a:rPr lang="en-US" sz="1800" dirty="0"/>
              <a:t>The REST handler’s response has the following elements:</a:t>
            </a:r>
          </a:p>
          <a:p>
            <a:pPr lvl="1"/>
            <a:r>
              <a:rPr lang="en-US" sz="1600" dirty="0"/>
              <a:t>Status code</a:t>
            </a:r>
          </a:p>
          <a:p>
            <a:pPr lvl="1"/>
            <a:r>
              <a:rPr lang="en-US" sz="1600" dirty="0"/>
              <a:t>Body</a:t>
            </a:r>
          </a:p>
          <a:p>
            <a:pPr lvl="1"/>
            <a:r>
              <a:rPr lang="en-US" sz="1600" dirty="0"/>
              <a:t>Headers</a:t>
            </a:r>
          </a:p>
          <a:p>
            <a:r>
              <a:rPr lang="en-US" sz="1800" dirty="0"/>
              <a:t>The route handler maps between the REST representation of the elements and the language/runtime representation.</a:t>
            </a:r>
          </a:p>
        </p:txBody>
      </p:sp>
      <p:sp>
        <p:nvSpPr>
          <p:cNvPr id="3" name="Title 2">
            <a:extLst>
              <a:ext uri="{FF2B5EF4-FFF2-40B4-BE49-F238E27FC236}">
                <a16:creationId xmlns:a16="http://schemas.microsoft.com/office/drawing/2014/main" id="{695C8573-7607-B244-9FA9-F5B3DD2B6E22}"/>
              </a:ext>
            </a:extLst>
          </p:cNvPr>
          <p:cNvSpPr>
            <a:spLocks noGrp="1"/>
          </p:cNvSpPr>
          <p:nvPr>
            <p:ph type="title"/>
          </p:nvPr>
        </p:nvSpPr>
        <p:spPr/>
        <p:txBody>
          <a:bodyPr/>
          <a:lstStyle/>
          <a:p>
            <a:r>
              <a:rPr lang="en-US" dirty="0"/>
              <a:t>REST Method</a:t>
            </a:r>
          </a:p>
        </p:txBody>
      </p:sp>
      <p:sp>
        <p:nvSpPr>
          <p:cNvPr id="4" name="Rounded Rectangle 3">
            <a:extLst>
              <a:ext uri="{FF2B5EF4-FFF2-40B4-BE49-F238E27FC236}">
                <a16:creationId xmlns:a16="http://schemas.microsoft.com/office/drawing/2014/main" id="{19AFBE02-DA2E-B14A-A561-74424EE815DD}"/>
              </a:ext>
            </a:extLst>
          </p:cNvPr>
          <p:cNvSpPr/>
          <p:nvPr/>
        </p:nvSpPr>
        <p:spPr>
          <a:xfrm>
            <a:off x="3352799" y="1047750"/>
            <a:ext cx="5486399" cy="1447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Flask provides access through the</a:t>
            </a:r>
          </a:p>
          <a:p>
            <a:pPr marL="742950" lvl="1" indent="-285750">
              <a:buFont typeface="Arial" panose="020B0604020202020204" pitchFamily="34" charset="0"/>
              <a:buChar char="•"/>
            </a:pPr>
            <a:r>
              <a:rPr lang="en-US" dirty="0"/>
              <a:t>Request object.</a:t>
            </a:r>
          </a:p>
          <a:p>
            <a:pPr marL="742950" lvl="1" indent="-285750">
              <a:buFont typeface="Arial" panose="020B0604020202020204" pitchFamily="34" charset="0"/>
              <a:buChar char="•"/>
            </a:pPr>
            <a:r>
              <a:rPr lang="en-US" dirty="0"/>
              <a:t>Response object.</a:t>
            </a:r>
          </a:p>
          <a:p>
            <a:pPr marL="285750" indent="-285750">
              <a:buFont typeface="Arial" panose="020B0604020202020204" pitchFamily="34" charset="0"/>
              <a:buChar char="•"/>
            </a:pPr>
            <a:r>
              <a:rPr lang="en-US" dirty="0"/>
              <a:t>Walkthrough</a:t>
            </a:r>
          </a:p>
        </p:txBody>
      </p:sp>
    </p:spTree>
    <p:extLst>
      <p:ext uri="{BB962C8B-B14F-4D97-AF65-F5344CB8AC3E}">
        <p14:creationId xmlns:p14="http://schemas.microsoft.com/office/powerpoint/2010/main" val="2786553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C6D31-2AF6-0447-A188-0A821C395E6F}"/>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There are many patterns. I typically follow something like:</a:t>
            </a:r>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r>
              <a:rPr lang="en-US" sz="1600" dirty="0"/>
              <a:t>We will not be too rigorous about status codes, but some common examples are:</a:t>
            </a:r>
          </a:p>
          <a:p>
            <a:pPr lvl="1">
              <a:spcBef>
                <a:spcPts val="0"/>
              </a:spcBef>
              <a:spcAft>
                <a:spcPts val="200"/>
              </a:spcAft>
            </a:pPr>
            <a:r>
              <a:rPr lang="en-US" sz="1400" dirty="0"/>
              <a:t>200: OK (success)</a:t>
            </a:r>
          </a:p>
          <a:p>
            <a:pPr lvl="1">
              <a:spcBef>
                <a:spcPts val="0"/>
              </a:spcBef>
              <a:spcAft>
                <a:spcPts val="200"/>
              </a:spcAft>
            </a:pPr>
            <a:r>
              <a:rPr lang="en-US" sz="1400" dirty="0"/>
              <a:t>201: CREATED (for POST)</a:t>
            </a:r>
          </a:p>
          <a:p>
            <a:pPr lvl="1">
              <a:spcBef>
                <a:spcPts val="0"/>
              </a:spcBef>
              <a:spcAft>
                <a:spcPts val="200"/>
              </a:spcAft>
            </a:pPr>
            <a:r>
              <a:rPr lang="en-US" sz="1400" dirty="0"/>
              <a:t>404: NOT FOUND</a:t>
            </a:r>
          </a:p>
          <a:p>
            <a:pPr lvl="1">
              <a:spcBef>
                <a:spcPts val="0"/>
              </a:spcBef>
              <a:spcAft>
                <a:spcPts val="200"/>
              </a:spcAft>
            </a:pPr>
            <a:r>
              <a:rPr lang="en-US" sz="1400" dirty="0"/>
              <a:t>500: INTERNAL SERVICE ERROR</a:t>
            </a:r>
          </a:p>
          <a:p>
            <a:pPr lvl="1">
              <a:spcBef>
                <a:spcPts val="0"/>
              </a:spcBef>
              <a:spcAft>
                <a:spcPts val="200"/>
              </a:spcAft>
            </a:pPr>
            <a:r>
              <a:rPr lang="en-US" sz="1400" dirty="0"/>
              <a:t>418: I’M A TEAPOT</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53F1EA5-B5EA-E74C-A8F6-BB63C3587AF7}"/>
              </a:ext>
            </a:extLst>
          </p:cNvPr>
          <p:cNvSpPr>
            <a:spLocks noGrp="1"/>
          </p:cNvSpPr>
          <p:nvPr>
            <p:ph type="title"/>
          </p:nvPr>
        </p:nvSpPr>
        <p:spPr/>
        <p:txBody>
          <a:bodyPr/>
          <a:lstStyle/>
          <a:p>
            <a:r>
              <a:rPr lang="en-US" dirty="0"/>
              <a:t>REST Paths</a:t>
            </a:r>
          </a:p>
        </p:txBody>
      </p:sp>
      <p:pic>
        <p:nvPicPr>
          <p:cNvPr id="4" name="Picture 3">
            <a:extLst>
              <a:ext uri="{FF2B5EF4-FFF2-40B4-BE49-F238E27FC236}">
                <a16:creationId xmlns:a16="http://schemas.microsoft.com/office/drawing/2014/main" id="{B4AB77A4-18F9-B041-AD22-FBB806590F62}"/>
              </a:ext>
            </a:extLst>
          </p:cNvPr>
          <p:cNvPicPr>
            <a:picLocks noChangeAspect="1"/>
          </p:cNvPicPr>
          <p:nvPr/>
        </p:nvPicPr>
        <p:blipFill>
          <a:blip r:embed="rId2"/>
          <a:stretch>
            <a:fillRect/>
          </a:stretch>
        </p:blipFill>
        <p:spPr>
          <a:xfrm>
            <a:off x="306003" y="802596"/>
            <a:ext cx="4120955" cy="2102940"/>
          </a:xfrm>
          <a:prstGeom prst="rect">
            <a:avLst/>
          </a:prstGeom>
        </p:spPr>
      </p:pic>
      <p:sp>
        <p:nvSpPr>
          <p:cNvPr id="6" name="TextBox 5">
            <a:extLst>
              <a:ext uri="{FF2B5EF4-FFF2-40B4-BE49-F238E27FC236}">
                <a16:creationId xmlns:a16="http://schemas.microsoft.com/office/drawing/2014/main" id="{6A4B6B0B-17CE-D545-B8FC-8E66762149FE}"/>
              </a:ext>
            </a:extLst>
          </p:cNvPr>
          <p:cNvSpPr txBox="1"/>
          <p:nvPr/>
        </p:nvSpPr>
        <p:spPr>
          <a:xfrm>
            <a:off x="2438400" y="74987"/>
            <a:ext cx="5965671" cy="369332"/>
          </a:xfrm>
          <a:prstGeom prst="rect">
            <a:avLst/>
          </a:prstGeom>
          <a:noFill/>
        </p:spPr>
        <p:txBody>
          <a:bodyPr wrap="square">
            <a:spAutoFit/>
          </a:bodyPr>
          <a:lstStyle/>
          <a:p>
            <a:r>
              <a:rPr lang="en-US" dirty="0">
                <a:solidFill>
                  <a:schemeClr val="bg1"/>
                </a:solidFill>
              </a:rPr>
              <a:t>https://restful-</a:t>
            </a:r>
            <a:r>
              <a:rPr lang="en-US" dirty="0" err="1">
                <a:solidFill>
                  <a:schemeClr val="bg1"/>
                </a:solidFill>
              </a:rPr>
              <a:t>api</a:t>
            </a:r>
            <a:r>
              <a:rPr lang="en-US" dirty="0">
                <a:solidFill>
                  <a:schemeClr val="bg1"/>
                </a:solidFill>
              </a:rPr>
              <a:t>-</a:t>
            </a:r>
            <a:r>
              <a:rPr lang="en-US" dirty="0" err="1">
                <a:solidFill>
                  <a:schemeClr val="bg1"/>
                </a:solidFill>
              </a:rPr>
              <a:t>design.readthedocs.io</a:t>
            </a:r>
            <a:r>
              <a:rPr lang="en-US" dirty="0">
                <a:solidFill>
                  <a:schemeClr val="bg1"/>
                </a:solidFill>
              </a:rPr>
              <a:t>/</a:t>
            </a:r>
            <a:r>
              <a:rPr lang="en-US" dirty="0" err="1">
                <a:solidFill>
                  <a:schemeClr val="bg1"/>
                </a:solidFill>
              </a:rPr>
              <a:t>en</a:t>
            </a:r>
            <a:r>
              <a:rPr lang="en-US" dirty="0">
                <a:solidFill>
                  <a:schemeClr val="bg1"/>
                </a:solidFill>
              </a:rPr>
              <a:t>/latest/</a:t>
            </a:r>
          </a:p>
        </p:txBody>
      </p:sp>
      <p:pic>
        <p:nvPicPr>
          <p:cNvPr id="8" name="Picture 7">
            <a:extLst>
              <a:ext uri="{FF2B5EF4-FFF2-40B4-BE49-F238E27FC236}">
                <a16:creationId xmlns:a16="http://schemas.microsoft.com/office/drawing/2014/main" id="{CB6AA299-D87B-6242-854C-CE78B4ADCDA3}"/>
              </a:ext>
            </a:extLst>
          </p:cNvPr>
          <p:cNvPicPr>
            <a:picLocks noChangeAspect="1"/>
          </p:cNvPicPr>
          <p:nvPr/>
        </p:nvPicPr>
        <p:blipFill>
          <a:blip r:embed="rId3"/>
          <a:stretch>
            <a:fillRect/>
          </a:stretch>
        </p:blipFill>
        <p:spPr>
          <a:xfrm>
            <a:off x="4575679" y="832682"/>
            <a:ext cx="4267200" cy="1807221"/>
          </a:xfrm>
          <a:prstGeom prst="rect">
            <a:avLst/>
          </a:prstGeom>
        </p:spPr>
      </p:pic>
    </p:spTree>
    <p:extLst>
      <p:ext uri="{BB962C8B-B14F-4D97-AF65-F5344CB8AC3E}">
        <p14:creationId xmlns:p14="http://schemas.microsoft.com/office/powerpoint/2010/main" val="970700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521155" y="832645"/>
          <a:ext cx="6152697" cy="2456655"/>
        </p:xfrm>
        <a:graphic>
          <a:graphicData uri="http://schemas.openxmlformats.org/drawingml/2006/table">
            <a:tbl>
              <a:tblPr>
                <a:tableStyleId>{5C22544A-7EE6-4342-B048-85BDC9FD1C3A}</a:tableStyleId>
              </a:tblPr>
              <a:tblGrid>
                <a:gridCol w="982940">
                  <a:extLst>
                    <a:ext uri="{9D8B030D-6E8A-4147-A177-3AD203B41FA5}">
                      <a16:colId xmlns:a16="http://schemas.microsoft.com/office/drawing/2014/main" val="20000"/>
                    </a:ext>
                  </a:extLst>
                </a:gridCol>
                <a:gridCol w="1228009">
                  <a:extLst>
                    <a:ext uri="{9D8B030D-6E8A-4147-A177-3AD203B41FA5}">
                      <a16:colId xmlns:a16="http://schemas.microsoft.com/office/drawing/2014/main" val="20001"/>
                    </a:ext>
                  </a:extLst>
                </a:gridCol>
                <a:gridCol w="3941748">
                  <a:extLst>
                    <a:ext uri="{9D8B030D-6E8A-4147-A177-3AD203B41FA5}">
                      <a16:colId xmlns:a16="http://schemas.microsoft.com/office/drawing/2014/main" val="20002"/>
                    </a:ext>
                  </a:extLst>
                </a:gridCol>
              </a:tblGrid>
              <a:tr h="310314">
                <a:tc>
                  <a:txBody>
                    <a:bodyPr/>
                    <a:lstStyle/>
                    <a:p>
                      <a:pPr marL="0" marR="0" algn="ctr">
                        <a:lnSpc>
                          <a:spcPct val="115000"/>
                        </a:lnSpc>
                        <a:spcBef>
                          <a:spcPts val="0"/>
                        </a:spcBef>
                        <a:spcAft>
                          <a:spcPts val="0"/>
                        </a:spcAft>
                      </a:pPr>
                      <a:r>
                        <a:rPr lang="en-US" sz="1200" dirty="0">
                          <a:effectLst/>
                        </a:rPr>
                        <a:t>Operation</a:t>
                      </a:r>
                      <a:endParaRPr lang="en-US" sz="12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Request</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Response Codes Supported</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672348">
                <a:tc>
                  <a:txBody>
                    <a:bodyPr/>
                    <a:lstStyle/>
                    <a:p>
                      <a:pPr marL="0" marR="0">
                        <a:lnSpc>
                          <a:spcPct val="115000"/>
                        </a:lnSpc>
                        <a:spcBef>
                          <a:spcPts val="0"/>
                        </a:spcBef>
                        <a:spcAft>
                          <a:spcPts val="0"/>
                        </a:spcAft>
                      </a:pPr>
                      <a:r>
                        <a:rPr lang="en-US" sz="1200">
                          <a:effectLst/>
                        </a:rPr>
                        <a:t>READ</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GET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200 - OK with message body</a:t>
                      </a:r>
                    </a:p>
                    <a:p>
                      <a:pPr marL="0" marR="0">
                        <a:lnSpc>
                          <a:spcPct val="115000"/>
                        </a:lnSpc>
                        <a:spcBef>
                          <a:spcPts val="0"/>
                        </a:spcBef>
                        <a:spcAft>
                          <a:spcPts val="0"/>
                        </a:spcAft>
                      </a:pPr>
                      <a:r>
                        <a:rPr lang="en-US" sz="1200">
                          <a:effectLst/>
                        </a:rPr>
                        <a:t>204 - OK no message body </a:t>
                      </a:r>
                    </a:p>
                    <a:p>
                      <a:pPr marL="0" marR="0">
                        <a:lnSpc>
                          <a:spcPct val="115000"/>
                        </a:lnSpc>
                        <a:spcBef>
                          <a:spcPts val="0"/>
                        </a:spcBef>
                        <a:spcAft>
                          <a:spcPts val="0"/>
                        </a:spcAft>
                      </a:pPr>
                      <a:r>
                        <a:rPr lang="en-US" sz="1200">
                          <a:effectLst/>
                        </a:rPr>
                        <a:t>206 - OK with partial message body </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491331">
                <a:tc>
                  <a:txBody>
                    <a:bodyPr/>
                    <a:lstStyle/>
                    <a:p>
                      <a:pPr marL="0" marR="0">
                        <a:lnSpc>
                          <a:spcPct val="115000"/>
                        </a:lnSpc>
                        <a:spcBef>
                          <a:spcPts val="0"/>
                        </a:spcBef>
                        <a:spcAft>
                          <a:spcPts val="0"/>
                        </a:spcAft>
                      </a:pPr>
                      <a:r>
                        <a:rPr lang="en-US" sz="1200">
                          <a:effectLst/>
                        </a:rPr>
                        <a:t>CREATE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POST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effectLst/>
                        </a:rPr>
                        <a:t>201 - Resource created (Operation Complete)</a:t>
                      </a:r>
                    </a:p>
                    <a:p>
                      <a:pPr marL="0" marR="0">
                        <a:lnSpc>
                          <a:spcPct val="115000"/>
                        </a:lnSpc>
                        <a:spcBef>
                          <a:spcPts val="0"/>
                        </a:spcBef>
                        <a:spcAft>
                          <a:spcPts val="0"/>
                        </a:spcAft>
                      </a:pPr>
                      <a:r>
                        <a:rPr lang="en-US" sz="1200" dirty="0">
                          <a:solidFill>
                            <a:srgbClr val="FF0000"/>
                          </a:solidFill>
                          <a:effectLst/>
                        </a:rPr>
                        <a:t>202 - Resource accepted (Operation Pending)</a:t>
                      </a:r>
                      <a:endParaRPr lang="en-US" sz="12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491331">
                <a:tc>
                  <a:txBody>
                    <a:bodyPr/>
                    <a:lstStyle/>
                    <a:p>
                      <a:pPr marL="0" marR="0">
                        <a:lnSpc>
                          <a:spcPct val="115000"/>
                        </a:lnSpc>
                        <a:spcBef>
                          <a:spcPts val="0"/>
                        </a:spcBef>
                        <a:spcAft>
                          <a:spcPts val="0"/>
                        </a:spcAft>
                      </a:pPr>
                      <a:r>
                        <a:rPr lang="en-US" sz="1200">
                          <a:effectLst/>
                        </a:rPr>
                        <a:t>UPDATE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PUT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491331">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533400" y="3394721"/>
            <a:ext cx="6781800" cy="892552"/>
          </a:xfrm>
          <a:prstGeom prst="rect">
            <a:avLst/>
          </a:prstGeom>
        </p:spPr>
        <p:txBody>
          <a:bodyPr wrap="square">
            <a:spAutoFit/>
          </a:bodyPr>
          <a:lstStyle/>
          <a:p>
            <a:r>
              <a:rPr lang="en-US" sz="1400"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400" dirty="0">
                <a:solidFill>
                  <a:srgbClr val="000000"/>
                </a:solidFill>
                <a:latin typeface="Helvetica" panose="020B0604020202020204" pitchFamily="34" charset="0"/>
                <a:ea typeface="ヒラギノ角ゴ Pro W3"/>
                <a:cs typeface="Times New Roman" panose="02020603050405020304" pitchFamily="18" charset="0"/>
              </a:rPr>
              <a:t> </a:t>
            </a:r>
          </a:p>
          <a:p>
            <a:pPr marL="342892"/>
            <a:r>
              <a:rPr lang="en-US" sz="1200" dirty="0">
                <a:latin typeface="Courier New" panose="02070309020205020404" pitchFamily="49" charset="0"/>
                <a:ea typeface="SimSun" panose="02010600030101010101" pitchFamily="2" charset="-122"/>
              </a:rPr>
              <a:t>Link: &lt;http://api/jobs/j1&gt;;rel=monitor;title="update profile"</a:t>
            </a:r>
            <a:endParaRPr lang="en-US" sz="1400" dirty="0">
              <a:latin typeface="Times New Roman" panose="02020603050405020304" pitchFamily="18" charset="0"/>
              <a:ea typeface="SimSun" panose="02010600030101010101" pitchFamily="2" charset="-122"/>
            </a:endParaRPr>
          </a:p>
          <a:p>
            <a:pPr marL="342892"/>
            <a:r>
              <a:rPr lang="en-US" sz="1200" dirty="0">
                <a:latin typeface="Courier New" panose="02070309020205020404" pitchFamily="49" charset="0"/>
                <a:ea typeface="SimSun" panose="02010600030101010101" pitchFamily="2" charset="-122"/>
              </a:rPr>
              <a:t>Link: &lt;http://api/reports/r1&gt;;rel=summary;title=”access report”</a:t>
            </a:r>
            <a:r>
              <a:rPr lang="en-US" sz="900"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SimSun" panose="02010600030101010101" pitchFamily="2" charset="-122"/>
            </a:endParaRPr>
          </a:p>
        </p:txBody>
      </p:sp>
      <p:sp>
        <p:nvSpPr>
          <p:cNvPr id="6" name="Right Brace 5"/>
          <p:cNvSpPr/>
          <p:nvPr/>
        </p:nvSpPr>
        <p:spPr>
          <a:xfrm>
            <a:off x="6737351" y="1847851"/>
            <a:ext cx="1193800" cy="1397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737350" y="2533650"/>
            <a:ext cx="1931342" cy="1384300"/>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a:p>
        </p:txBody>
      </p:sp>
      <p:sp>
        <p:nvSpPr>
          <p:cNvPr id="8" name="TextBox 7"/>
          <p:cNvSpPr txBox="1"/>
          <p:nvPr/>
        </p:nvSpPr>
        <p:spPr>
          <a:xfrm>
            <a:off x="6788621" y="518618"/>
            <a:ext cx="914400" cy="914400"/>
          </a:xfrm>
          <a:prstGeom prst="rect">
            <a:avLst/>
          </a:prstGeom>
          <a:noFill/>
        </p:spPr>
        <p:txBody>
          <a:bodyPr wrap="none" rtlCol="0">
            <a:noAutofit/>
          </a:bodyPr>
          <a:lstStyle/>
          <a:p>
            <a:pPr>
              <a:lnSpc>
                <a:spcPct val="90000"/>
              </a:lnSpc>
              <a:spcBef>
                <a:spcPts val="600"/>
              </a:spcBef>
              <a:buClr>
                <a:schemeClr val="bg1"/>
              </a:buClr>
            </a:pPr>
            <a:r>
              <a:rPr lang="en-US" sz="1400" dirty="0">
                <a:solidFill>
                  <a:srgbClr val="FF0000"/>
                </a:solidFill>
              </a:rPr>
              <a:t>202 means</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Your request went </a:t>
            </a:r>
            <a:r>
              <a:rPr lang="en-US" sz="1400" dirty="0" err="1">
                <a:solidFill>
                  <a:srgbClr val="FF0000"/>
                </a:solidFill>
              </a:rPr>
              <a:t>asynch</a:t>
            </a:r>
            <a:r>
              <a:rPr lang="en-US" sz="1400" dirty="0">
                <a:solidFill>
                  <a:srgbClr val="FF0000"/>
                </a:solidFill>
              </a:rPr>
              <a:t>.</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The HTTP header Link</a:t>
            </a:r>
            <a:br>
              <a:rPr lang="en-US" sz="1400" dirty="0">
                <a:solidFill>
                  <a:srgbClr val="FF0000"/>
                </a:solidFill>
              </a:rPr>
            </a:br>
            <a:r>
              <a:rPr lang="en-US" sz="1400" dirty="0">
                <a:solidFill>
                  <a:srgbClr val="FF0000"/>
                </a:solidFill>
              </a:rPr>
              <a:t>is where to poll for </a:t>
            </a:r>
            <a:r>
              <a:rPr lang="en-US" sz="1400" dirty="0" err="1">
                <a:solidFill>
                  <a:srgbClr val="FF0000"/>
                </a:solidFill>
              </a:rPr>
              <a:t>rsp</a:t>
            </a:r>
            <a:r>
              <a:rPr lang="en-US" sz="1400" dirty="0">
                <a:solidFill>
                  <a:srgbClr val="FF0000"/>
                </a:solidFill>
              </a:rPr>
              <a:t>.</a:t>
            </a:r>
          </a:p>
        </p:txBody>
      </p:sp>
    </p:spTree>
    <p:extLst>
      <p:ext uri="{BB962C8B-B14F-4D97-AF65-F5344CB8AC3E}">
        <p14:creationId xmlns:p14="http://schemas.microsoft.com/office/powerpoint/2010/main" val="3784522562"/>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Stateless, Sessions Example</a:t>
            </a:r>
          </a:p>
        </p:txBody>
      </p:sp>
      <p:sp>
        <p:nvSpPr>
          <p:cNvPr id="9" name="TextBox 11">
            <a:extLst>
              <a:ext uri="{FF2B5EF4-FFF2-40B4-BE49-F238E27FC236}">
                <a16:creationId xmlns:a16="http://schemas.microsoft.com/office/drawing/2014/main" id="{0A3A7B58-E0C8-C042-891C-2474D88220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FFD2B-D7E6-1947-85A2-16933777365F}"/>
              </a:ext>
            </a:extLst>
          </p:cNvPr>
          <p:cNvSpPr>
            <a:spLocks noGrp="1"/>
          </p:cNvSpPr>
          <p:nvPr>
            <p:ph idx="1"/>
          </p:nvPr>
        </p:nvSpPr>
        <p:spPr>
          <a:xfrm>
            <a:off x="76200" y="552450"/>
            <a:ext cx="4800600" cy="4038600"/>
          </a:xfrm>
        </p:spPr>
        <p:txBody>
          <a:bodyPr/>
          <a:lstStyle/>
          <a:p>
            <a:r>
              <a:rPr lang="en-US" sz="1400" dirty="0"/>
              <a:t>“For security reasons, browsers restrict cross-origin HTTP requests initiated from scripts. For example, </a:t>
            </a:r>
            <a:r>
              <a:rPr lang="en-US" sz="1400" dirty="0" err="1"/>
              <a:t>XMLHttpRequest</a:t>
            </a:r>
            <a:r>
              <a:rPr lang="en-US" sz="1400" dirty="0"/>
              <a:t> and the </a:t>
            </a:r>
            <a:r>
              <a:rPr lang="en-US" sz="1400" u="sng" dirty="0">
                <a:hlinkClick r:id="rId2"/>
              </a:rPr>
              <a:t>Fetch API</a:t>
            </a:r>
            <a:r>
              <a:rPr lang="en-US" sz="1400" dirty="0"/>
              <a:t> follow the </a:t>
            </a:r>
            <a:r>
              <a:rPr lang="en-US" sz="1400" u="sng" dirty="0">
                <a:hlinkClick r:id="rId3"/>
              </a:rPr>
              <a:t>same-origin policy</a:t>
            </a:r>
            <a:r>
              <a:rPr lang="en-US" sz="1400" dirty="0"/>
              <a:t>. This means that a web application using those APIs can only request resources from the same origin the application was loaded from unless the response from other origins includes the right CORS headers.”</a:t>
            </a:r>
          </a:p>
          <a:p>
            <a:endParaRPr lang="en-US" sz="1400" dirty="0"/>
          </a:p>
        </p:txBody>
      </p:sp>
      <p:sp>
        <p:nvSpPr>
          <p:cNvPr id="3" name="Title 2">
            <a:extLst>
              <a:ext uri="{FF2B5EF4-FFF2-40B4-BE49-F238E27FC236}">
                <a16:creationId xmlns:a16="http://schemas.microsoft.com/office/drawing/2014/main" id="{8D16158C-84F6-1C49-A396-12B320ED62EA}"/>
              </a:ext>
            </a:extLst>
          </p:cNvPr>
          <p:cNvSpPr>
            <a:spLocks noGrp="1"/>
          </p:cNvSpPr>
          <p:nvPr>
            <p:ph type="title"/>
          </p:nvPr>
        </p:nvSpPr>
        <p:spPr/>
        <p:txBody>
          <a:bodyPr/>
          <a:lstStyle/>
          <a:p>
            <a:r>
              <a:rPr lang="en-US" dirty="0"/>
              <a:t>CORS</a:t>
            </a:r>
          </a:p>
        </p:txBody>
      </p:sp>
      <p:pic>
        <p:nvPicPr>
          <p:cNvPr id="5" name="Picture 4">
            <a:extLst>
              <a:ext uri="{FF2B5EF4-FFF2-40B4-BE49-F238E27FC236}">
                <a16:creationId xmlns:a16="http://schemas.microsoft.com/office/drawing/2014/main" id="{3E3621E1-02A5-6147-9918-B3F1385175A4}"/>
              </a:ext>
            </a:extLst>
          </p:cNvPr>
          <p:cNvPicPr>
            <a:picLocks noChangeAspect="1"/>
          </p:cNvPicPr>
          <p:nvPr/>
        </p:nvPicPr>
        <p:blipFill>
          <a:blip r:embed="rId4"/>
          <a:stretch>
            <a:fillRect/>
          </a:stretch>
        </p:blipFill>
        <p:spPr>
          <a:xfrm>
            <a:off x="4939341" y="430488"/>
            <a:ext cx="3899858" cy="2667000"/>
          </a:xfrm>
          <a:prstGeom prst="rect">
            <a:avLst/>
          </a:prstGeom>
        </p:spPr>
      </p:pic>
      <p:sp>
        <p:nvSpPr>
          <p:cNvPr id="7" name="TextBox 6">
            <a:extLst>
              <a:ext uri="{FF2B5EF4-FFF2-40B4-BE49-F238E27FC236}">
                <a16:creationId xmlns:a16="http://schemas.microsoft.com/office/drawing/2014/main" id="{E687AEE7-F412-EB45-BADD-770788B51010}"/>
              </a:ext>
            </a:extLst>
          </p:cNvPr>
          <p:cNvSpPr txBox="1"/>
          <p:nvPr/>
        </p:nvSpPr>
        <p:spPr>
          <a:xfrm>
            <a:off x="1524000" y="0"/>
            <a:ext cx="6248400"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developer.mozilla.org</a:t>
            </a:r>
            <a:r>
              <a:rPr lang="en-US" dirty="0">
                <a:solidFill>
                  <a:schemeClr val="bg1"/>
                </a:solidFill>
              </a:rPr>
              <a:t>/</a:t>
            </a:r>
            <a:r>
              <a:rPr lang="en-US" dirty="0" err="1">
                <a:solidFill>
                  <a:schemeClr val="bg1"/>
                </a:solidFill>
              </a:rPr>
              <a:t>en</a:t>
            </a:r>
            <a:r>
              <a:rPr lang="en-US" dirty="0">
                <a:solidFill>
                  <a:schemeClr val="bg1"/>
                </a:solidFill>
              </a:rPr>
              <a:t>-US/docs/Web/HTTP/CORS</a:t>
            </a:r>
          </a:p>
        </p:txBody>
      </p:sp>
      <p:pic>
        <p:nvPicPr>
          <p:cNvPr id="4" name="Picture 3">
            <a:extLst>
              <a:ext uri="{FF2B5EF4-FFF2-40B4-BE49-F238E27FC236}">
                <a16:creationId xmlns:a16="http://schemas.microsoft.com/office/drawing/2014/main" id="{5D14F8CC-C01C-B441-BB87-C15A844DB98C}"/>
              </a:ext>
            </a:extLst>
          </p:cNvPr>
          <p:cNvPicPr>
            <a:picLocks noChangeAspect="1"/>
          </p:cNvPicPr>
          <p:nvPr/>
        </p:nvPicPr>
        <p:blipFill>
          <a:blip r:embed="rId5"/>
          <a:stretch>
            <a:fillRect/>
          </a:stretch>
        </p:blipFill>
        <p:spPr>
          <a:xfrm>
            <a:off x="76200" y="2266950"/>
            <a:ext cx="4890964" cy="1981200"/>
          </a:xfrm>
          <a:prstGeom prst="rect">
            <a:avLst/>
          </a:prstGeom>
        </p:spPr>
      </p:pic>
      <p:pic>
        <p:nvPicPr>
          <p:cNvPr id="6" name="Picture 5">
            <a:extLst>
              <a:ext uri="{FF2B5EF4-FFF2-40B4-BE49-F238E27FC236}">
                <a16:creationId xmlns:a16="http://schemas.microsoft.com/office/drawing/2014/main" id="{3BD47140-987B-6345-A1C6-42F42B6F69CF}"/>
              </a:ext>
            </a:extLst>
          </p:cNvPr>
          <p:cNvPicPr>
            <a:picLocks noChangeAspect="1"/>
          </p:cNvPicPr>
          <p:nvPr/>
        </p:nvPicPr>
        <p:blipFill>
          <a:blip r:embed="rId6"/>
          <a:stretch>
            <a:fillRect/>
          </a:stretch>
        </p:blipFill>
        <p:spPr>
          <a:xfrm>
            <a:off x="5200642" y="3790950"/>
            <a:ext cx="3359150" cy="508358"/>
          </a:xfrm>
          <a:prstGeom prst="rect">
            <a:avLst/>
          </a:prstGeom>
        </p:spPr>
      </p:pic>
      <p:sp>
        <p:nvSpPr>
          <p:cNvPr id="8" name="Rectangle 7">
            <a:extLst>
              <a:ext uri="{FF2B5EF4-FFF2-40B4-BE49-F238E27FC236}">
                <a16:creationId xmlns:a16="http://schemas.microsoft.com/office/drawing/2014/main" id="{8DE9C965-917C-ED4D-B735-8DEDEA0B022C}"/>
              </a:ext>
            </a:extLst>
          </p:cNvPr>
          <p:cNvSpPr/>
          <p:nvPr/>
        </p:nvSpPr>
        <p:spPr>
          <a:xfrm>
            <a:off x="228600" y="3714750"/>
            <a:ext cx="4648200" cy="1524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55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Principles</a:t>
            </a:r>
            <a:br>
              <a:rPr lang="en-US" altLang="en-US" sz="2800" i="1" dirty="0">
                <a:solidFill>
                  <a:schemeClr val="bg1"/>
                </a:solidFill>
              </a:rPr>
            </a:br>
            <a:r>
              <a:rPr lang="en-US" altLang="en-US" sz="2800" i="1" dirty="0">
                <a:solidFill>
                  <a:schemeClr val="bg1"/>
                </a:solidFill>
              </a:rPr>
              <a:t>HATEOAS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4D1F278-7C10-F94B-9B09-2F92C92CAD6F}"/>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05377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F572A-67F3-0F45-9627-FB04485022EC}"/>
              </a:ext>
            </a:extLst>
          </p:cNvPr>
          <p:cNvSpPr>
            <a:spLocks noGrp="1"/>
          </p:cNvSpPr>
          <p:nvPr>
            <p:ph idx="1"/>
          </p:nvPr>
        </p:nvSpPr>
        <p:spPr>
          <a:xfrm>
            <a:off x="152400" y="541414"/>
            <a:ext cx="8839200" cy="4038600"/>
          </a:xfrm>
        </p:spPr>
        <p:txBody>
          <a:bodyPr/>
          <a:lstStyle/>
          <a:p>
            <a:r>
              <a:rPr lang="en-US" dirty="0"/>
              <a:t>REST Principles:</a:t>
            </a:r>
          </a:p>
          <a:p>
            <a:pPr lvl="1"/>
            <a:r>
              <a:rPr lang="en-US" dirty="0"/>
              <a:t>Uniform interface</a:t>
            </a:r>
          </a:p>
          <a:p>
            <a:pPr lvl="1"/>
            <a:r>
              <a:rPr lang="en-US" dirty="0"/>
              <a:t>Client–server</a:t>
            </a:r>
          </a:p>
          <a:p>
            <a:pPr lvl="1"/>
            <a:r>
              <a:rPr lang="en-US" dirty="0"/>
              <a:t>Stateless</a:t>
            </a:r>
          </a:p>
          <a:p>
            <a:pPr lvl="1"/>
            <a:r>
              <a:rPr lang="en-US" dirty="0"/>
              <a:t>Cacheable</a:t>
            </a:r>
          </a:p>
          <a:p>
            <a:pPr lvl="1"/>
            <a:r>
              <a:rPr lang="en-US" dirty="0"/>
              <a:t>Layered system</a:t>
            </a:r>
          </a:p>
          <a:p>
            <a:pPr lvl="1"/>
            <a:r>
              <a:rPr lang="en-US" dirty="0"/>
              <a:t>Code on demand (optional)</a:t>
            </a:r>
          </a:p>
          <a:p>
            <a:pPr lvl="1"/>
            <a:endParaRPr lang="en-US" dirty="0"/>
          </a:p>
          <a:p>
            <a:r>
              <a:rPr lang="en-US" dirty="0"/>
              <a:t>Many of these are straightforward. We will explore some of the concepts in various lectures. </a:t>
            </a:r>
          </a:p>
          <a:p>
            <a:endParaRPr lang="en-US" dirty="0"/>
          </a:p>
          <a:p>
            <a:r>
              <a:rPr lang="en-US" dirty="0"/>
              <a:t>Today, we cover “statelessness.”</a:t>
            </a:r>
          </a:p>
          <a:p>
            <a:endParaRPr lang="en-US" dirty="0"/>
          </a:p>
        </p:txBody>
      </p:sp>
      <p:sp>
        <p:nvSpPr>
          <p:cNvPr id="3" name="Title 2">
            <a:extLst>
              <a:ext uri="{FF2B5EF4-FFF2-40B4-BE49-F238E27FC236}">
                <a16:creationId xmlns:a16="http://schemas.microsoft.com/office/drawing/2014/main" id="{85B8BFE0-D3C1-574D-9BC8-3FB2E76739EE}"/>
              </a:ext>
            </a:extLst>
          </p:cNvPr>
          <p:cNvSpPr>
            <a:spLocks noGrp="1"/>
          </p:cNvSpPr>
          <p:nvPr>
            <p:ph type="title"/>
          </p:nvPr>
        </p:nvSpPr>
        <p:spPr/>
        <p:txBody>
          <a:bodyPr/>
          <a:lstStyle/>
          <a:p>
            <a:r>
              <a:rPr lang="en-US" dirty="0"/>
              <a:t>REST Principles</a:t>
            </a:r>
          </a:p>
        </p:txBody>
      </p:sp>
      <p:sp>
        <p:nvSpPr>
          <p:cNvPr id="5" name="TextBox 4">
            <a:extLst>
              <a:ext uri="{FF2B5EF4-FFF2-40B4-BE49-F238E27FC236}">
                <a16:creationId xmlns:a16="http://schemas.microsoft.com/office/drawing/2014/main" id="{648867E7-7342-0544-B20E-F6DB38ECF37E}"/>
              </a:ext>
            </a:extLst>
          </p:cNvPr>
          <p:cNvSpPr txBox="1"/>
          <p:nvPr/>
        </p:nvSpPr>
        <p:spPr>
          <a:xfrm>
            <a:off x="3657600" y="563486"/>
            <a:ext cx="5410199" cy="2031325"/>
          </a:xfrm>
          <a:prstGeom prst="rect">
            <a:avLst/>
          </a:prstGeom>
          <a:noFill/>
        </p:spPr>
        <p:txBody>
          <a:bodyPr wrap="square">
            <a:spAutoFit/>
          </a:bodyPr>
          <a:lstStyle/>
          <a:p>
            <a:r>
              <a:rPr lang="en-US" sz="1800" i="1" dirty="0"/>
              <a:t>HATEOAS: Hypertext as the Engine of Application State </a:t>
            </a:r>
            <a:r>
              <a:rPr lang="en-US" sz="1800" dirty="0"/>
              <a:t>--</a:t>
            </a:r>
          </a:p>
          <a:p>
            <a:r>
              <a:rPr lang="en-US" sz="1800" dirty="0">
                <a:solidFill>
                  <a:srgbClr val="252525"/>
                </a:solidFill>
              </a:rPr>
              <a:t>The principle is that a client interacts with a network application entirely through </a:t>
            </a:r>
            <a:r>
              <a:rPr lang="en-US" sz="1800" dirty="0">
                <a:solidFill>
                  <a:srgbClr val="0B0080"/>
                </a:solidFill>
                <a:hlinkClick r:id="rId2" tooltip="Hypermedia"/>
              </a:rPr>
              <a:t>hypermedia</a:t>
            </a:r>
            <a:r>
              <a:rPr lang="en-US" sz="1800" dirty="0">
                <a:solidFill>
                  <a:srgbClr val="252525"/>
                </a:solidFill>
              </a:rPr>
              <a:t> provided dynamically by application servers. A REST client needs no prior knowledge about how to interact with any particular application or server beyond a generic understanding of hypermedia.</a:t>
            </a:r>
            <a:endParaRPr lang="en-US" sz="1800" dirty="0"/>
          </a:p>
        </p:txBody>
      </p:sp>
    </p:spTree>
    <p:extLst>
      <p:ext uri="{BB962C8B-B14F-4D97-AF65-F5344CB8AC3E}">
        <p14:creationId xmlns:p14="http://schemas.microsoft.com/office/powerpoint/2010/main" val="249692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8834-A5D3-3E47-B32E-2E563D105500}"/>
              </a:ext>
            </a:extLst>
          </p:cNvPr>
          <p:cNvSpPr>
            <a:spLocks noGrp="1"/>
          </p:cNvSpPr>
          <p:nvPr>
            <p:ph type="title"/>
          </p:nvPr>
        </p:nvSpPr>
        <p:spPr/>
        <p:txBody>
          <a:bodyPr/>
          <a:lstStyle/>
          <a:p>
            <a:r>
              <a:rPr lang="en-US" dirty="0"/>
              <a:t>Pagination and Field Selection</a:t>
            </a:r>
          </a:p>
        </p:txBody>
      </p:sp>
      <p:pic>
        <p:nvPicPr>
          <p:cNvPr id="4" name="Picture 3">
            <a:extLst>
              <a:ext uri="{FF2B5EF4-FFF2-40B4-BE49-F238E27FC236}">
                <a16:creationId xmlns:a16="http://schemas.microsoft.com/office/drawing/2014/main" id="{039D4E24-8776-4747-BB95-92840AE1FBDF}"/>
              </a:ext>
            </a:extLst>
          </p:cNvPr>
          <p:cNvPicPr>
            <a:picLocks noChangeAspect="1"/>
          </p:cNvPicPr>
          <p:nvPr/>
        </p:nvPicPr>
        <p:blipFill>
          <a:blip r:embed="rId2"/>
          <a:stretch>
            <a:fillRect/>
          </a:stretch>
        </p:blipFill>
        <p:spPr>
          <a:xfrm>
            <a:off x="76200" y="572078"/>
            <a:ext cx="5143011" cy="3790949"/>
          </a:xfrm>
          <a:prstGeom prst="rect">
            <a:avLst/>
          </a:prstGeom>
        </p:spPr>
      </p:pic>
      <p:sp>
        <p:nvSpPr>
          <p:cNvPr id="6" name="TextBox 5">
            <a:extLst>
              <a:ext uri="{FF2B5EF4-FFF2-40B4-BE49-F238E27FC236}">
                <a16:creationId xmlns:a16="http://schemas.microsoft.com/office/drawing/2014/main" id="{CD5BB8E4-E4E8-1D49-841B-511864676069}"/>
              </a:ext>
            </a:extLst>
          </p:cNvPr>
          <p:cNvSpPr txBox="1"/>
          <p:nvPr/>
        </p:nvSpPr>
        <p:spPr>
          <a:xfrm>
            <a:off x="76200" y="4484770"/>
            <a:ext cx="4614110" cy="215444"/>
          </a:xfrm>
          <a:prstGeom prst="rect">
            <a:avLst/>
          </a:prstGeom>
          <a:noFill/>
        </p:spPr>
        <p:txBody>
          <a:bodyPr wrap="square">
            <a:spAutoFit/>
          </a:bodyPr>
          <a:lstStyle/>
          <a:p>
            <a:r>
              <a:rPr lang="en-US" sz="800" dirty="0"/>
              <a:t>https://</a:t>
            </a:r>
            <a:r>
              <a:rPr lang="en-US" sz="800" dirty="0" err="1"/>
              <a:t>www.moesif.com</a:t>
            </a:r>
            <a:r>
              <a:rPr lang="en-US" sz="800" dirty="0"/>
              <a:t>/blog/technical/</a:t>
            </a:r>
            <a:r>
              <a:rPr lang="en-US" sz="800" dirty="0" err="1"/>
              <a:t>api</a:t>
            </a:r>
            <a:r>
              <a:rPr lang="en-US" sz="800" dirty="0"/>
              <a:t>-design/REST-API-Design-Filtering-Sorting-and-Pagination/</a:t>
            </a:r>
          </a:p>
        </p:txBody>
      </p:sp>
      <p:pic>
        <p:nvPicPr>
          <p:cNvPr id="7" name="Picture 6">
            <a:extLst>
              <a:ext uri="{FF2B5EF4-FFF2-40B4-BE49-F238E27FC236}">
                <a16:creationId xmlns:a16="http://schemas.microsoft.com/office/drawing/2014/main" id="{CF5F652B-B154-5745-BB6C-DCFCE4ACEFAB}"/>
              </a:ext>
            </a:extLst>
          </p:cNvPr>
          <p:cNvPicPr>
            <a:picLocks noChangeAspect="1"/>
          </p:cNvPicPr>
          <p:nvPr/>
        </p:nvPicPr>
        <p:blipFill>
          <a:blip r:embed="rId3"/>
          <a:stretch>
            <a:fillRect/>
          </a:stretch>
        </p:blipFill>
        <p:spPr>
          <a:xfrm>
            <a:off x="4945318" y="644145"/>
            <a:ext cx="4122482" cy="1900534"/>
          </a:xfrm>
          <a:prstGeom prst="rect">
            <a:avLst/>
          </a:prstGeom>
        </p:spPr>
      </p:pic>
    </p:spTree>
    <p:extLst>
      <p:ext uri="{BB962C8B-B14F-4D97-AF65-F5344CB8AC3E}">
        <p14:creationId xmlns:p14="http://schemas.microsoft.com/office/powerpoint/2010/main" val="12519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152361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58ED3-B1FD-B745-926D-B3035C47BBA0}"/>
              </a:ext>
            </a:extLst>
          </p:cNvPr>
          <p:cNvSpPr>
            <a:spLocks noGrp="1"/>
          </p:cNvSpPr>
          <p:nvPr>
            <p:ph idx="1"/>
          </p:nvPr>
        </p:nvSpPr>
        <p:spPr/>
        <p:txBody>
          <a:bodyPr/>
          <a:lstStyle/>
          <a:p>
            <a:r>
              <a:rPr lang="en-US" sz="1800" dirty="0"/>
              <a:t>“In computer science, a database cursor is a mechanism that enables traversal over the records in a database. Cursors facilitate subsequent processing in conjunction with the traversal, such as retrieval, addition and removal of database records. The database cursor characteristic of traversal makes cursors akin to the programming language concept of iterator.”</a:t>
            </a:r>
            <a:br>
              <a:rPr lang="en-US" sz="1800" dirty="0"/>
            </a:br>
            <a:r>
              <a:rPr lang="en-US" sz="1800" dirty="0"/>
              <a:t>(https://</a:t>
            </a:r>
            <a:r>
              <a:rPr lang="en-US" sz="1800" dirty="0" err="1"/>
              <a:t>en.wikipedia.org</a:t>
            </a:r>
            <a:r>
              <a:rPr lang="en-US" sz="1800" dirty="0"/>
              <a:t>/wiki/Cursor_(databases))</a:t>
            </a:r>
          </a:p>
        </p:txBody>
      </p:sp>
      <p:sp>
        <p:nvSpPr>
          <p:cNvPr id="3" name="Title 2">
            <a:extLst>
              <a:ext uri="{FF2B5EF4-FFF2-40B4-BE49-F238E27FC236}">
                <a16:creationId xmlns:a16="http://schemas.microsoft.com/office/drawing/2014/main" id="{277EEA8D-98EE-AE48-9104-F275328FC2DD}"/>
              </a:ext>
            </a:extLst>
          </p:cNvPr>
          <p:cNvSpPr>
            <a:spLocks noGrp="1"/>
          </p:cNvSpPr>
          <p:nvPr>
            <p:ph type="title"/>
          </p:nvPr>
        </p:nvSpPr>
        <p:spPr/>
        <p:txBody>
          <a:bodyPr/>
          <a:lstStyle/>
          <a:p>
            <a:r>
              <a:rPr lang="en-US" dirty="0"/>
              <a:t>Simple Example from Databases</a:t>
            </a:r>
          </a:p>
        </p:txBody>
      </p:sp>
      <p:sp>
        <p:nvSpPr>
          <p:cNvPr id="4" name="Rounded Rectangle 3">
            <a:extLst>
              <a:ext uri="{FF2B5EF4-FFF2-40B4-BE49-F238E27FC236}">
                <a16:creationId xmlns:a16="http://schemas.microsoft.com/office/drawing/2014/main" id="{1F553261-B397-5047-8F0C-89E5447BBFEE}"/>
              </a:ext>
            </a:extLst>
          </p:cNvPr>
          <p:cNvSpPr/>
          <p:nvPr/>
        </p:nvSpPr>
        <p:spPr>
          <a:xfrm>
            <a:off x="304800" y="3020289"/>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Client</a:t>
            </a:r>
            <a:br>
              <a:rPr lang="en-US" sz="1200" dirty="0"/>
            </a:br>
            <a:r>
              <a:rPr lang="en-US" sz="1200" dirty="0"/>
              <a:t>Application</a:t>
            </a:r>
          </a:p>
        </p:txBody>
      </p:sp>
      <p:sp>
        <p:nvSpPr>
          <p:cNvPr id="5" name="Rounded Rectangle 4">
            <a:extLst>
              <a:ext uri="{FF2B5EF4-FFF2-40B4-BE49-F238E27FC236}">
                <a16:creationId xmlns:a16="http://schemas.microsoft.com/office/drawing/2014/main" id="{B5EA6CF7-CE8C-BB4A-9778-908731C19E6B}"/>
              </a:ext>
            </a:extLst>
          </p:cNvPr>
          <p:cNvSpPr/>
          <p:nvPr/>
        </p:nvSpPr>
        <p:spPr>
          <a:xfrm>
            <a:off x="1295400" y="324888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Cursor</a:t>
            </a:r>
          </a:p>
        </p:txBody>
      </p:sp>
      <p:sp>
        <p:nvSpPr>
          <p:cNvPr id="6" name="Rounded Rectangle 5">
            <a:extLst>
              <a:ext uri="{FF2B5EF4-FFF2-40B4-BE49-F238E27FC236}">
                <a16:creationId xmlns:a16="http://schemas.microsoft.com/office/drawing/2014/main" id="{BC9CD7C1-D279-F845-8071-C1F060465ED9}"/>
              </a:ext>
            </a:extLst>
          </p:cNvPr>
          <p:cNvSpPr/>
          <p:nvPr/>
        </p:nvSpPr>
        <p:spPr>
          <a:xfrm>
            <a:off x="6553200" y="3350644"/>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8" name="Rounded Rectangle 7">
            <a:extLst>
              <a:ext uri="{FF2B5EF4-FFF2-40B4-BE49-F238E27FC236}">
                <a16:creationId xmlns:a16="http://schemas.microsoft.com/office/drawing/2014/main" id="{EE5293A6-2764-EE4C-8769-F8115EE11FFF}"/>
              </a:ext>
            </a:extLst>
          </p:cNvPr>
          <p:cNvSpPr/>
          <p:nvPr/>
        </p:nvSpPr>
        <p:spPr>
          <a:xfrm>
            <a:off x="6553200" y="2038350"/>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9" name="TextBox 8">
            <a:extLst>
              <a:ext uri="{FF2B5EF4-FFF2-40B4-BE49-F238E27FC236}">
                <a16:creationId xmlns:a16="http://schemas.microsoft.com/office/drawing/2014/main" id="{D6E8B7AD-AD75-4F45-A8DE-CEEC296BA1EB}"/>
              </a:ext>
            </a:extLst>
          </p:cNvPr>
          <p:cNvSpPr txBox="1"/>
          <p:nvPr/>
        </p:nvSpPr>
        <p:spPr>
          <a:xfrm>
            <a:off x="6753072" y="2739935"/>
            <a:ext cx="819455" cy="646331"/>
          </a:xfrm>
          <a:prstGeom prst="rect">
            <a:avLst/>
          </a:prstGeom>
          <a:noFill/>
        </p:spPr>
        <p:txBody>
          <a:bodyPr wrap="none" rtlCol="0">
            <a:spAutoFit/>
          </a:bodyPr>
          <a:lstStyle/>
          <a:p>
            <a:r>
              <a:rPr lang="en-US" dirty="0">
                <a:solidFill>
                  <a:srgbClr val="0070C0"/>
                </a:solidFill>
              </a:rPr>
              <a:t>...	...</a:t>
            </a:r>
          </a:p>
          <a:p>
            <a:r>
              <a:rPr lang="en-US" dirty="0">
                <a:solidFill>
                  <a:srgbClr val="0070C0"/>
                </a:solidFill>
              </a:rPr>
              <a:t>...	...</a:t>
            </a:r>
          </a:p>
        </p:txBody>
      </p:sp>
      <p:cxnSp>
        <p:nvCxnSpPr>
          <p:cNvPr id="11" name="Straight Arrow Connector 10">
            <a:extLst>
              <a:ext uri="{FF2B5EF4-FFF2-40B4-BE49-F238E27FC236}">
                <a16:creationId xmlns:a16="http://schemas.microsoft.com/office/drawing/2014/main" id="{10829D97-C2E0-A845-B781-71A6FD198CAD}"/>
              </a:ext>
            </a:extLst>
          </p:cNvPr>
          <p:cNvCxnSpPr>
            <a:cxnSpLocks/>
            <a:stCxn id="5" idx="3"/>
          </p:cNvCxnSpPr>
          <p:nvPr/>
        </p:nvCxnSpPr>
        <p:spPr>
          <a:xfrm flipV="1">
            <a:off x="1981200" y="2502121"/>
            <a:ext cx="4152900" cy="937268"/>
          </a:xfrm>
          <a:prstGeom prst="straightConnector1">
            <a:avLst/>
          </a:pr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Can 11">
            <a:extLst>
              <a:ext uri="{FF2B5EF4-FFF2-40B4-BE49-F238E27FC236}">
                <a16:creationId xmlns:a16="http://schemas.microsoft.com/office/drawing/2014/main" id="{D49B8192-B9CD-D74F-AC95-0961C46E55D0}"/>
              </a:ext>
            </a:extLst>
          </p:cNvPr>
          <p:cNvSpPr/>
          <p:nvPr/>
        </p:nvSpPr>
        <p:spPr>
          <a:xfrm>
            <a:off x="8200872" y="2671479"/>
            <a:ext cx="762000" cy="6994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an 12">
            <a:extLst>
              <a:ext uri="{FF2B5EF4-FFF2-40B4-BE49-F238E27FC236}">
                <a16:creationId xmlns:a16="http://schemas.microsoft.com/office/drawing/2014/main" id="{06CEBB3F-6E77-0342-B725-2C850844FAD5}"/>
              </a:ext>
            </a:extLst>
          </p:cNvPr>
          <p:cNvSpPr/>
          <p:nvPr/>
        </p:nvSpPr>
        <p:spPr>
          <a:xfrm>
            <a:off x="8229600" y="2686812"/>
            <a:ext cx="762000" cy="699454"/>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647D804-1868-EF43-80D6-82CBD17F920B}"/>
              </a:ext>
            </a:extLst>
          </p:cNvPr>
          <p:cNvCxnSpPr>
            <a:cxnSpLocks/>
            <a:endCxn id="13" idx="2"/>
          </p:cNvCxnSpPr>
          <p:nvPr/>
        </p:nvCxnSpPr>
        <p:spPr>
          <a:xfrm>
            <a:off x="7772400" y="2461593"/>
            <a:ext cx="457200" cy="574946"/>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DB9943-E346-2542-942F-9874B1691291}"/>
              </a:ext>
            </a:extLst>
          </p:cNvPr>
          <p:cNvCxnSpPr>
            <a:cxnSpLocks/>
            <a:stCxn id="6" idx="3"/>
            <a:endCxn id="12" idx="2"/>
          </p:cNvCxnSpPr>
          <p:nvPr/>
        </p:nvCxnSpPr>
        <p:spPr>
          <a:xfrm flipV="1">
            <a:off x="7772400" y="3021206"/>
            <a:ext cx="428472" cy="748538"/>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3DBD33-7D21-0343-A502-F4FF14BF5091}"/>
              </a:ext>
            </a:extLst>
          </p:cNvPr>
          <p:cNvSpPr txBox="1"/>
          <p:nvPr/>
        </p:nvSpPr>
        <p:spPr>
          <a:xfrm>
            <a:off x="1796865" y="2396537"/>
            <a:ext cx="1587871"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err="1">
                <a:solidFill>
                  <a:srgbClr val="7030A0"/>
                </a:solidFill>
              </a:rPr>
              <a:t>create_cursor</a:t>
            </a:r>
            <a:r>
              <a:rPr lang="en-US" sz="1400" dirty="0">
                <a:solidFill>
                  <a:srgbClr val="7030A0"/>
                </a:solidFill>
              </a:rPr>
              <a:t>()</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close()</a:t>
            </a:r>
          </a:p>
        </p:txBody>
      </p:sp>
      <p:sp>
        <p:nvSpPr>
          <p:cNvPr id="7" name="Rounded Rectangle 6">
            <a:extLst>
              <a:ext uri="{FF2B5EF4-FFF2-40B4-BE49-F238E27FC236}">
                <a16:creationId xmlns:a16="http://schemas.microsoft.com/office/drawing/2014/main" id="{914322E9-34B0-694E-B7D7-7D54E7B5A107}"/>
              </a:ext>
            </a:extLst>
          </p:cNvPr>
          <p:cNvSpPr/>
          <p:nvPr/>
        </p:nvSpPr>
        <p:spPr>
          <a:xfrm>
            <a:off x="6134100" y="230093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Cursor</a:t>
            </a:r>
          </a:p>
        </p:txBody>
      </p:sp>
      <p:sp>
        <p:nvSpPr>
          <p:cNvPr id="22" name="TextBox 21">
            <a:extLst>
              <a:ext uri="{FF2B5EF4-FFF2-40B4-BE49-F238E27FC236}">
                <a16:creationId xmlns:a16="http://schemas.microsoft.com/office/drawing/2014/main" id="{E2109E54-9A52-824E-AD86-7F4827E1E936}"/>
              </a:ext>
            </a:extLst>
          </p:cNvPr>
          <p:cNvSpPr txBox="1"/>
          <p:nvPr/>
        </p:nvSpPr>
        <p:spPr>
          <a:xfrm>
            <a:off x="1540532" y="3747371"/>
            <a:ext cx="505833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7030A0"/>
                </a:solidFill>
              </a:rPr>
              <a:t>The client and database server share the “state of the cursor.”</a:t>
            </a:r>
          </a:p>
          <a:p>
            <a:pPr marL="285750" indent="-285750">
              <a:buFont typeface="Arial" panose="020B0604020202020204" pitchFamily="34" charset="0"/>
              <a:buChar char="•"/>
            </a:pPr>
            <a:r>
              <a:rPr lang="en-US" sz="1400" dirty="0">
                <a:solidFill>
                  <a:srgbClr val="7030A0"/>
                </a:solidFill>
              </a:rPr>
              <a:t>This is separate from the  state of the data.</a:t>
            </a:r>
          </a:p>
          <a:p>
            <a:pPr marL="285750" indent="-285750">
              <a:buFont typeface="Arial" panose="020B0604020202020204" pitchFamily="34" charset="0"/>
              <a:buChar char="•"/>
            </a:pPr>
            <a:r>
              <a:rPr lang="en-US" sz="1400" dirty="0">
                <a:solidFill>
                  <a:srgbClr val="7030A0"/>
                </a:solidFill>
              </a:rPr>
              <a:t>This hinders scalability and fault tolerance if there are multiple database servers in a cluster.</a:t>
            </a:r>
          </a:p>
        </p:txBody>
      </p:sp>
    </p:spTree>
    <p:extLst>
      <p:ext uri="{BB962C8B-B14F-4D97-AF65-F5344CB8AC3E}">
        <p14:creationId xmlns:p14="http://schemas.microsoft.com/office/powerpoint/2010/main" val="2113166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AA0A0-74CC-F04A-9902-4332A431D94E}"/>
              </a:ext>
            </a:extLst>
          </p:cNvPr>
          <p:cNvPicPr>
            <a:picLocks noChangeAspect="1"/>
          </p:cNvPicPr>
          <p:nvPr/>
        </p:nvPicPr>
        <p:blipFill>
          <a:blip r:embed="rId2"/>
          <a:stretch>
            <a:fillRect/>
          </a:stretch>
        </p:blipFill>
        <p:spPr>
          <a:xfrm>
            <a:off x="5486400" y="3177225"/>
            <a:ext cx="3527206" cy="1402209"/>
          </a:xfrm>
          <a:prstGeom prst="rect">
            <a:avLst/>
          </a:prstGeom>
        </p:spPr>
      </p:pic>
      <p:sp>
        <p:nvSpPr>
          <p:cNvPr id="3" name="Title 2">
            <a:extLst>
              <a:ext uri="{FF2B5EF4-FFF2-40B4-BE49-F238E27FC236}">
                <a16:creationId xmlns:a16="http://schemas.microsoft.com/office/drawing/2014/main" id="{11218886-355D-E840-8C80-68A500E07D29}"/>
              </a:ext>
            </a:extLst>
          </p:cNvPr>
          <p:cNvSpPr>
            <a:spLocks noGrp="1"/>
          </p:cNvSpPr>
          <p:nvPr>
            <p:ph type="title"/>
          </p:nvPr>
        </p:nvSpPr>
        <p:spPr/>
        <p:txBody>
          <a:bodyPr/>
          <a:lstStyle/>
          <a:p>
            <a:r>
              <a:rPr lang="en-US" dirty="0"/>
              <a:t>Some Code</a:t>
            </a:r>
          </a:p>
        </p:txBody>
      </p:sp>
      <p:pic>
        <p:nvPicPr>
          <p:cNvPr id="4" name="Picture 3">
            <a:extLst>
              <a:ext uri="{FF2B5EF4-FFF2-40B4-BE49-F238E27FC236}">
                <a16:creationId xmlns:a16="http://schemas.microsoft.com/office/drawing/2014/main" id="{4FB189E6-FCB5-804C-B91D-E768970E6C18}"/>
              </a:ext>
            </a:extLst>
          </p:cNvPr>
          <p:cNvPicPr>
            <a:picLocks noChangeAspect="1"/>
          </p:cNvPicPr>
          <p:nvPr/>
        </p:nvPicPr>
        <p:blipFill>
          <a:blip r:embed="rId3"/>
          <a:stretch>
            <a:fillRect/>
          </a:stretch>
        </p:blipFill>
        <p:spPr>
          <a:xfrm>
            <a:off x="5486400" y="552450"/>
            <a:ext cx="3136900" cy="2298466"/>
          </a:xfrm>
          <a:prstGeom prst="rect">
            <a:avLst/>
          </a:prstGeom>
        </p:spPr>
      </p:pic>
      <p:pic>
        <p:nvPicPr>
          <p:cNvPr id="6" name="Picture 5">
            <a:extLst>
              <a:ext uri="{FF2B5EF4-FFF2-40B4-BE49-F238E27FC236}">
                <a16:creationId xmlns:a16="http://schemas.microsoft.com/office/drawing/2014/main" id="{1B5E23AC-A75C-5143-B177-D51C4AB0244F}"/>
              </a:ext>
            </a:extLst>
          </p:cNvPr>
          <p:cNvPicPr>
            <a:picLocks noChangeAspect="1"/>
          </p:cNvPicPr>
          <p:nvPr/>
        </p:nvPicPr>
        <p:blipFill>
          <a:blip r:embed="rId4"/>
          <a:stretch>
            <a:fillRect/>
          </a:stretch>
        </p:blipFill>
        <p:spPr>
          <a:xfrm>
            <a:off x="155843" y="524107"/>
            <a:ext cx="2967111" cy="2298466"/>
          </a:xfrm>
          <a:prstGeom prst="rect">
            <a:avLst/>
          </a:prstGeom>
        </p:spPr>
      </p:pic>
      <p:pic>
        <p:nvPicPr>
          <p:cNvPr id="7" name="Picture 6">
            <a:extLst>
              <a:ext uri="{FF2B5EF4-FFF2-40B4-BE49-F238E27FC236}">
                <a16:creationId xmlns:a16="http://schemas.microsoft.com/office/drawing/2014/main" id="{B162D769-CB31-084A-A48D-0A4A604858D8}"/>
              </a:ext>
            </a:extLst>
          </p:cNvPr>
          <p:cNvPicPr>
            <a:picLocks noChangeAspect="1"/>
          </p:cNvPicPr>
          <p:nvPr/>
        </p:nvPicPr>
        <p:blipFill>
          <a:blip r:embed="rId5"/>
          <a:stretch>
            <a:fillRect/>
          </a:stretch>
        </p:blipFill>
        <p:spPr>
          <a:xfrm>
            <a:off x="172570" y="2933851"/>
            <a:ext cx="2967111" cy="1685542"/>
          </a:xfrm>
          <a:prstGeom prst="rect">
            <a:avLst/>
          </a:prstGeom>
        </p:spPr>
      </p:pic>
      <p:sp>
        <p:nvSpPr>
          <p:cNvPr id="8" name="Left-Right Arrow 7">
            <a:extLst>
              <a:ext uri="{FF2B5EF4-FFF2-40B4-BE49-F238E27FC236}">
                <a16:creationId xmlns:a16="http://schemas.microsoft.com/office/drawing/2014/main" id="{665355EE-7947-6D47-B55F-9D7161BE4DA5}"/>
              </a:ext>
            </a:extLst>
          </p:cNvPr>
          <p:cNvSpPr/>
          <p:nvPr/>
        </p:nvSpPr>
        <p:spPr>
          <a:xfrm>
            <a:off x="3200400" y="1504950"/>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DDFFB64-A543-9B41-813D-61AEF6171D5D}"/>
              </a:ext>
            </a:extLst>
          </p:cNvPr>
          <p:cNvSpPr/>
          <p:nvPr/>
        </p:nvSpPr>
        <p:spPr>
          <a:xfrm>
            <a:off x="3276600" y="3573529"/>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400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68658</TotalTime>
  <Words>3290</Words>
  <Application>Microsoft Macintosh PowerPoint</Application>
  <PresentationFormat>On-screen Show (16:9)</PresentationFormat>
  <Paragraphs>405</Paragraphs>
  <Slides>53</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Calibri</vt:lpstr>
      <vt:lpstr>Century Schoolbook</vt:lpstr>
      <vt:lpstr>Courier New</vt:lpstr>
      <vt:lpstr>Helvetica</vt:lpstr>
      <vt:lpstr>Helvetica Neue</vt:lpstr>
      <vt:lpstr>Helvetica Neue Light</vt:lpstr>
      <vt:lpstr>Museo For Dell</vt:lpstr>
      <vt:lpstr>Museo Sans For Dell</vt:lpstr>
      <vt:lpstr>Segoe UI</vt:lpstr>
      <vt:lpstr>Times New Roman</vt:lpstr>
      <vt:lpstr>Office Theme</vt:lpstr>
      <vt:lpstr>PowerPoint Presentation</vt:lpstr>
      <vt:lpstr>Go To CourseWorks – Attendance Exam</vt:lpstr>
      <vt:lpstr>PowerPoint Presentation</vt:lpstr>
      <vt:lpstr>Agenda</vt:lpstr>
      <vt:lpstr>PowerPoint Presentation</vt:lpstr>
      <vt:lpstr>Stateless</vt:lpstr>
      <vt:lpstr>Statelessness</vt:lpstr>
      <vt:lpstr>Simple Example from Databases</vt:lpstr>
      <vt:lpstr>Some Code</vt:lpstr>
      <vt:lpstr>An Execution</vt:lpstr>
      <vt:lpstr>Approaches to Scalability</vt:lpstr>
      <vt:lpstr>Disk Architecture for Scale-Out</vt:lpstr>
      <vt:lpstr>Stateless</vt:lpstr>
      <vt:lpstr>PowerPoint Presentation</vt:lpstr>
      <vt:lpstr>Middleware</vt:lpstr>
      <vt:lpstr>Middleware – Conceptual Model</vt:lpstr>
      <vt:lpstr>Middleware and Flask</vt:lpstr>
      <vt:lpstr>So, How Will We Use This?</vt:lpstr>
      <vt:lpstr>PowerPoint Presentation</vt:lpstr>
      <vt:lpstr>PowerPoint Presentation</vt:lpstr>
      <vt:lpstr>Concept</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Let’s Build a Lambda Function</vt:lpstr>
      <vt:lpstr>PowerPoint Presentation</vt:lpstr>
      <vt:lpstr>API Management</vt:lpstr>
      <vt:lpstr>API Gateway (https://docs.microsoft.com/en-us/azure/architecture/microservices/design/gateway)</vt:lpstr>
      <vt:lpstr>AWS API Gateway</vt:lpstr>
      <vt:lpstr>Initial Setup of an API Gateway</vt:lpstr>
      <vt:lpstr>PowerPoint Presentation</vt:lpstr>
      <vt:lpstr>User Registration, Login and Profile</vt:lpstr>
      <vt:lpstr>PowerPoint Presentation</vt:lpstr>
      <vt:lpstr>Overview (http://tutorials.jenkov.com/oauth2/index.html)</vt:lpstr>
      <vt:lpstr>Roles/Flows</vt:lpstr>
      <vt:lpstr>Facebook </vt:lpstr>
      <vt:lpstr>Walkthrough: Middleware and Security</vt:lpstr>
      <vt:lpstr>PowerPoint Presentation</vt:lpstr>
      <vt:lpstr>HW2, Sprint 2</vt:lpstr>
      <vt:lpstr>Backup</vt:lpstr>
      <vt:lpstr>REST Method</vt:lpstr>
      <vt:lpstr>REST Paths</vt:lpstr>
      <vt:lpstr>Success Response Codes</vt:lpstr>
      <vt:lpstr>Dependency Injection</vt:lpstr>
      <vt:lpstr>CORS</vt:lpstr>
      <vt:lpstr>PowerPoint Presentation</vt:lpstr>
      <vt:lpstr>REST Principles</vt:lpstr>
      <vt:lpstr>Pagination and Field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592</cp:revision>
  <cp:lastPrinted>2018-11-15T21:01:50Z</cp:lastPrinted>
  <dcterms:created xsi:type="dcterms:W3CDTF">2010-04-12T23:12:02Z</dcterms:created>
  <dcterms:modified xsi:type="dcterms:W3CDTF">2021-10-15T19:59:38Z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